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9" r:id="rId2"/>
    <p:sldId id="264" r:id="rId3"/>
    <p:sldId id="270" r:id="rId4"/>
    <p:sldId id="260" r:id="rId5"/>
    <p:sldId id="293" r:id="rId6"/>
    <p:sldId id="278" r:id="rId7"/>
    <p:sldId id="279" r:id="rId8"/>
    <p:sldId id="272" r:id="rId9"/>
    <p:sldId id="280" r:id="rId10"/>
    <p:sldId id="281" r:id="rId11"/>
    <p:sldId id="282" r:id="rId12"/>
    <p:sldId id="294" r:id="rId13"/>
    <p:sldId id="308" r:id="rId14"/>
    <p:sldId id="274" r:id="rId15"/>
    <p:sldId id="286" r:id="rId16"/>
    <p:sldId id="298" r:id="rId17"/>
    <p:sldId id="307" r:id="rId18"/>
    <p:sldId id="299" r:id="rId19"/>
    <p:sldId id="290" r:id="rId20"/>
    <p:sldId id="291" r:id="rId21"/>
    <p:sldId id="301" r:id="rId22"/>
    <p:sldId id="296" r:id="rId23"/>
    <p:sldId id="306" r:id="rId24"/>
    <p:sldId id="297" r:id="rId25"/>
    <p:sldId id="305" r:id="rId26"/>
    <p:sldId id="300" r:id="rId27"/>
    <p:sldId id="304" r:id="rId28"/>
    <p:sldId id="302" r:id="rId29"/>
    <p:sldId id="309" r:id="rId30"/>
    <p:sldId id="314" r:id="rId31"/>
    <p:sldId id="315" r:id="rId32"/>
    <p:sldId id="310" r:id="rId33"/>
    <p:sldId id="316" r:id="rId34"/>
    <p:sldId id="311" r:id="rId35"/>
    <p:sldId id="312" r:id="rId36"/>
    <p:sldId id="313" r:id="rId37"/>
    <p:sldId id="271" r:id="rId38"/>
  </p:sldIdLst>
  <p:sldSz cx="12192000" cy="6858000"/>
  <p:notesSz cx="6858000" cy="9144000"/>
  <p:embeddedFontLst>
    <p:embeddedFont>
      <p:font typeface="Barlow" panose="00000500000000000000" pitchFamily="2" charset="0"/>
      <p:regular r:id="rId41"/>
      <p:bold r:id="rId42"/>
      <p:italic r:id="rId43"/>
      <p:boldItalic r:id="rId44"/>
    </p:embeddedFont>
    <p:embeddedFont>
      <p:font typeface="Pretendard" panose="02000503000000020004" pitchFamily="50" charset="-127"/>
      <p:regular r:id="rId45"/>
      <p:bold r:id="rId46"/>
    </p:embeddedFont>
    <p:embeddedFont>
      <p:font typeface="Pretendard SemiBold" panose="02000703000000020004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이사만루체 Light" panose="00000300000000000000" pitchFamily="2" charset="-127"/>
      <p:regular r:id="rId50"/>
    </p:embeddedFont>
    <p:embeddedFont>
      <p:font typeface="이사만루체 Medium" panose="00000600000000000000" pitchFamily="2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27A"/>
    <a:srgbClr val="D08DA3"/>
    <a:srgbClr val="BE5880"/>
    <a:srgbClr val="2A9448"/>
    <a:srgbClr val="373634"/>
    <a:srgbClr val="002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88" autoAdjust="0"/>
  </p:normalViewPr>
  <p:slideViewPr>
    <p:cSldViewPr snapToGrid="0">
      <p:cViewPr varScale="1">
        <p:scale>
          <a:sx n="96" d="100"/>
          <a:sy n="96" d="100"/>
        </p:scale>
        <p:origin x="10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24F4FB1-011C-4E4B-9C90-16DF531F37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3C5F8F-1D94-47F0-8432-594142449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DA9D9-0E3D-4196-BC3C-ECEE0E22417E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A40082-60EA-4C9C-8ADC-4F14EF63DB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BACEB1-7BDF-4F17-BADF-E2117B8D02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A0615-379D-4936-B269-5D91C159E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589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A81D1-C0DF-4870-A85E-CFB9C11AF50F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968D4-6817-40C1-B519-F4362DDF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51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7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54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339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024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420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98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53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281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379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657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36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3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91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068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690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59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76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68D4-6817-40C1-B519-F4362DDF03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9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4145-019B-47B5-92DD-32FD1ADC44B4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603A179F-0D4E-4E2D-A404-55A51092F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2B93BB01-06F7-4A02-BB54-15B6691D4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12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4314-E9F9-4341-8D9A-FD8905C81086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15D2486-2FE6-42D1-BA88-D9E9D22098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BFB724D-A614-4234-8419-E28056D4B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72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3816-5758-41D9-B49B-9B92EB3CD324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A8C178D-E169-40D8-B9D3-A956389B64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36E5337D-8ACC-4022-AA0E-613554E0C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14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DE827-B2A2-4C26-8033-8F65429F9FC8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B663A04-2F32-4A1B-BD24-6215D7EA8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8C7E3D8C-0E12-4CFC-8ADE-BC7D89BDD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08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D504E-F415-4BC1-8E79-D3F5DD79D796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8FC4A45-426F-4A18-85E5-101A403B89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D4A7868-1096-4DF9-BE41-5852A4B03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26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CC53-96C8-40F0-9988-4C27EFD5FC8D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358FDA68-2701-4D22-8544-1EA73D3B54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8D3AFD5-B20A-4E19-95CA-7FCF323FB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41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BA17-0E9B-444B-94E5-880E934F2255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50DD7157-A09D-42B6-8869-4486D1A52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E53E305D-0756-473C-8D1F-72639C8B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39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8565-7B67-4E25-9ADF-4C2A4D4997B3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D1BE9F0-7E7A-487A-A8C9-D6CCA33706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1811AB5-DB8F-421C-977E-057AD583D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39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8928-7AD3-403C-BEEF-B0A7122A514D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B5885F7-B34A-4F4A-85F0-23283B3ED6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30F1F-8640-4593-B3B7-841D834CB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20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A92B-C49B-4AC4-A557-49726A379C25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054C665-9277-4656-BEB9-0F465404A2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389D2AA-7392-406D-933B-D31097ED8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901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ED8D-4584-4B3B-ADDA-C585669E21DB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4BC53F9-9166-4E75-A5AD-CB27817D0A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1BDF0704-EAD6-4A90-B351-8913590CD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45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0E9A3-FABC-4364-9D53-4E42B89F19C2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DAB8E342-6646-401F-A6B0-334F45E426F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51032" y="6179149"/>
            <a:ext cx="2052638" cy="3777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 b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4B97650-B0C1-4BA2-9BE7-DD31271F78F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19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0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0.sv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190"/>
            <a:ext cx="12185906" cy="68576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5256FD-242D-4F4B-A47E-6EFA9A879C9A}"/>
              </a:ext>
            </a:extLst>
          </p:cNvPr>
          <p:cNvSpPr/>
          <p:nvPr/>
        </p:nvSpPr>
        <p:spPr>
          <a:xfrm>
            <a:off x="638175" y="2520272"/>
            <a:ext cx="6534150" cy="1500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4938" dirty="0">
                <a:solidFill>
                  <a:srgbClr val="BE588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지질자원 데이터 활용 및</a:t>
            </a: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4938" dirty="0">
                <a:solidFill>
                  <a:srgbClr val="BE588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인공지능</a:t>
            </a:r>
            <a:r>
              <a:rPr lang="ko-KR" altLang="en-US" sz="4938" dirty="0">
                <a:solidFill>
                  <a:srgbClr val="0142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경진대회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11BEB3-80D2-4FE4-BAE4-53A5608A93DF}"/>
              </a:ext>
            </a:extLst>
          </p:cNvPr>
          <p:cNvSpPr/>
          <p:nvPr/>
        </p:nvSpPr>
        <p:spPr>
          <a:xfrm>
            <a:off x="638175" y="1767797"/>
            <a:ext cx="6534150" cy="61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975" dirty="0">
                <a:solidFill>
                  <a:srgbClr val="0142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2023</a:t>
            </a:r>
            <a:r>
              <a:rPr lang="ko-KR" altLang="en-US" sz="3975" dirty="0">
                <a:solidFill>
                  <a:srgbClr val="0142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F2826F-61B1-40B0-97BF-0F7A3489CEC3}"/>
              </a:ext>
            </a:extLst>
          </p:cNvPr>
          <p:cNvSpPr/>
          <p:nvPr/>
        </p:nvSpPr>
        <p:spPr>
          <a:xfrm>
            <a:off x="638175" y="738035"/>
            <a:ext cx="6534150" cy="540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200"/>
              </a:spcAft>
            </a:pPr>
            <a:r>
              <a:rPr lang="ko-KR" altLang="en-US" sz="1700" dirty="0">
                <a:solidFill>
                  <a:srgbClr val="0142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희소한 지구의 가치</a:t>
            </a:r>
            <a:r>
              <a:rPr lang="en-US" altLang="ko-KR" sz="1700" dirty="0">
                <a:solidFill>
                  <a:srgbClr val="0142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,</a:t>
            </a:r>
          </a:p>
          <a:p>
            <a:pPr>
              <a:lnSpc>
                <a:spcPct val="50000"/>
              </a:lnSpc>
              <a:spcAft>
                <a:spcPts val="1200"/>
              </a:spcAft>
            </a:pPr>
            <a:r>
              <a:rPr lang="ko-KR" altLang="en-US" sz="1700" dirty="0">
                <a:solidFill>
                  <a:srgbClr val="0142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더 나은 미래를 위한 아이디어 </a:t>
            </a:r>
            <a:r>
              <a:rPr lang="ko-KR" altLang="en-US" sz="1700" dirty="0" err="1">
                <a:solidFill>
                  <a:srgbClr val="0142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챌린지</a:t>
            </a:r>
            <a:endParaRPr lang="ko-KR" altLang="en-US" sz="1700" dirty="0">
              <a:solidFill>
                <a:srgbClr val="01427A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A3B4AE-4243-4265-9C59-111A3D76FE23}"/>
              </a:ext>
            </a:extLst>
          </p:cNvPr>
          <p:cNvSpPr/>
          <p:nvPr/>
        </p:nvSpPr>
        <p:spPr>
          <a:xfrm>
            <a:off x="638175" y="5056171"/>
            <a:ext cx="6534150" cy="8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2400" b="1" dirty="0">
                <a:solidFill>
                  <a:srgbClr val="BE588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2023. 08. 18.</a:t>
            </a:r>
            <a:r>
              <a:rPr lang="en-US" altLang="ko-KR" sz="2400" b="1" dirty="0">
                <a:solidFill>
                  <a:srgbClr val="01427A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2400" b="1" dirty="0">
                <a:solidFill>
                  <a:srgbClr val="01427A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</a:t>
            </a:r>
            <a:r>
              <a:rPr lang="en-US" altLang="ko-KR" sz="2400" b="1" dirty="0">
                <a:solidFill>
                  <a:srgbClr val="01427A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2200" b="1" dirty="0">
                <a:solidFill>
                  <a:srgbClr val="01427A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서울대학교 에너지시스템공학부 김도균</a:t>
            </a:r>
            <a:r>
              <a:rPr lang="en-US" altLang="ko-KR" sz="2200" b="1" dirty="0">
                <a:solidFill>
                  <a:srgbClr val="01427A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200" b="1" dirty="0">
                <a:solidFill>
                  <a:srgbClr val="01427A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김종욱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5BC98FA-EC1E-4037-96C3-58CCD6919A01}"/>
              </a:ext>
            </a:extLst>
          </p:cNvPr>
          <p:cNvGrpSpPr/>
          <p:nvPr/>
        </p:nvGrpSpPr>
        <p:grpSpPr>
          <a:xfrm>
            <a:off x="2895599" y="1772328"/>
            <a:ext cx="3478823" cy="472465"/>
            <a:chOff x="2943225" y="1772328"/>
            <a:chExt cx="2114550" cy="472465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6DA599C-57D5-4C44-B854-94F644A2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3225" y="1772328"/>
              <a:ext cx="2114550" cy="4572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4C5DDA-47B7-443D-A4D7-DB780858749A}"/>
                </a:ext>
              </a:extLst>
            </p:cNvPr>
            <p:cNvSpPr/>
            <p:nvPr/>
          </p:nvSpPr>
          <p:spPr>
            <a:xfrm>
              <a:off x="2952133" y="1807750"/>
              <a:ext cx="2025478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  <a:spcAft>
                  <a:spcPts val="12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최종 발표평가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5426E21-D4F2-4585-98C7-647BD68B87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10" y="825188"/>
            <a:ext cx="4484290" cy="561828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9AC2D7-0202-43A7-A0FA-53018E4934B1}"/>
              </a:ext>
            </a:extLst>
          </p:cNvPr>
          <p:cNvGrpSpPr/>
          <p:nvPr/>
        </p:nvGrpSpPr>
        <p:grpSpPr>
          <a:xfrm>
            <a:off x="771526" y="5941542"/>
            <a:ext cx="6516092" cy="355600"/>
            <a:chOff x="771526" y="5812594"/>
            <a:chExt cx="6516092" cy="355600"/>
          </a:xfrm>
        </p:grpSpPr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29063216-8C5E-436E-B22B-835651E9B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1526" y="5812594"/>
              <a:ext cx="3048000" cy="355600"/>
            </a:xfrm>
            <a:prstGeom prst="rect">
              <a:avLst/>
            </a:prstGeom>
          </p:spPr>
        </p:pic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9AEE0D59-1096-4735-B692-252532466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15768" y="5914928"/>
              <a:ext cx="3371850" cy="179566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AD3336-B7B6-4FB1-976C-147BB1DF7DDD}"/>
              </a:ext>
            </a:extLst>
          </p:cNvPr>
          <p:cNvSpPr/>
          <p:nvPr/>
        </p:nvSpPr>
        <p:spPr>
          <a:xfrm>
            <a:off x="638175" y="3954844"/>
            <a:ext cx="67351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3200" dirty="0">
                <a:solidFill>
                  <a:srgbClr val="0142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3200" dirty="0">
                <a:solidFill>
                  <a:srgbClr val="0142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기계학습 모형을 활용한 단계적 유정 이상징후의 탐지</a:t>
            </a:r>
            <a:r>
              <a:rPr lang="ko-KR" altLang="en-US" sz="3200" dirty="0">
                <a:solidFill>
                  <a:srgbClr val="BE588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endParaRPr lang="ko-KR" altLang="en-US" sz="3200" dirty="0">
              <a:solidFill>
                <a:srgbClr val="01427A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9850C257-0E90-475C-BA48-CC23A57A6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00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604891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본론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모형구조 및 </a:t>
            </a:r>
            <a:r>
              <a:rPr lang="ko-KR" altLang="en-US" sz="3000" dirty="0" err="1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endParaRPr lang="ko-KR" altLang="en-US" sz="30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75247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86E05-55B1-42DF-A78C-35FF5879DABC}"/>
              </a:ext>
            </a:extLst>
          </p:cNvPr>
          <p:cNvSpPr txBox="1"/>
          <p:nvPr/>
        </p:nvSpPr>
        <p:spPr>
          <a:xfrm>
            <a:off x="599737" y="883345"/>
            <a:ext cx="5496263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변수 선택 및 자료 분석을 위한 </a:t>
            </a:r>
            <a:r>
              <a:rPr lang="ko-KR" altLang="en-US" sz="22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샘플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(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Sample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)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단위 분석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3C56C-0EAC-4F37-9F39-98C20FA28423}"/>
              </a:ext>
            </a:extLst>
          </p:cNvPr>
          <p:cNvSpPr txBox="1"/>
          <p:nvPr/>
        </p:nvSpPr>
        <p:spPr>
          <a:xfrm>
            <a:off x="6095999" y="883345"/>
            <a:ext cx="5496263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인스턴스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(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Instance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)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단위 분석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7CB4C61-BA67-4335-B305-232DA9F9900C}"/>
              </a:ext>
            </a:extLst>
          </p:cNvPr>
          <p:cNvSpPr/>
          <p:nvPr/>
        </p:nvSpPr>
        <p:spPr>
          <a:xfrm rot="16200000">
            <a:off x="5780467" y="3257537"/>
            <a:ext cx="698439" cy="988447"/>
          </a:xfrm>
          <a:prstGeom prst="downArrow">
            <a:avLst>
              <a:gd name="adj1" fmla="val 50000"/>
              <a:gd name="adj2" fmla="val 7703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163D9228-8059-4DB3-8C2B-90074438BAB9}"/>
              </a:ext>
            </a:extLst>
          </p:cNvPr>
          <p:cNvSpPr/>
          <p:nvPr/>
        </p:nvSpPr>
        <p:spPr>
          <a:xfrm>
            <a:off x="2143397" y="2702942"/>
            <a:ext cx="1480930" cy="36000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샘플링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2383564D-221D-45DF-AE61-598F29FAC93E}"/>
              </a:ext>
            </a:extLst>
          </p:cNvPr>
          <p:cNvSpPr/>
          <p:nvPr/>
        </p:nvSpPr>
        <p:spPr>
          <a:xfrm rot="16200000">
            <a:off x="7106888" y="6168836"/>
            <a:ext cx="200357" cy="5563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AEA9FF98-9401-4477-8D97-ADD618D05834}"/>
              </a:ext>
            </a:extLst>
          </p:cNvPr>
          <p:cNvSpPr/>
          <p:nvPr/>
        </p:nvSpPr>
        <p:spPr>
          <a:xfrm>
            <a:off x="686805" y="3378421"/>
            <a:ext cx="4388484" cy="812925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NaN</a:t>
            </a:r>
            <a:r>
              <a:rPr lang="ko-KR" altLang="en-US" sz="17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을 포함한 </a:t>
            </a:r>
            <a:br>
              <a:rPr lang="en-US" altLang="ko-KR" sz="17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</a:br>
            <a:r>
              <a:rPr lang="ko-KR" altLang="en-US" sz="17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샘플의 비율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056CCEC3-7F52-43D8-9797-9EFFCF3E2589}"/>
              </a:ext>
            </a:extLst>
          </p:cNvPr>
          <p:cNvSpPr/>
          <p:nvPr/>
        </p:nvSpPr>
        <p:spPr>
          <a:xfrm rot="2700000">
            <a:off x="2403773" y="4163170"/>
            <a:ext cx="278296" cy="573277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518DB24B-CE8D-49D4-9EE2-34DB08F07E8B}"/>
              </a:ext>
            </a:extLst>
          </p:cNvPr>
          <p:cNvSpPr/>
          <p:nvPr/>
        </p:nvSpPr>
        <p:spPr>
          <a:xfrm rot="-2700000">
            <a:off x="3121631" y="4183445"/>
            <a:ext cx="278296" cy="588378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72E42F-4208-426F-A6E3-F827C5107945}"/>
              </a:ext>
            </a:extLst>
          </p:cNvPr>
          <p:cNvSpPr txBox="1"/>
          <p:nvPr/>
        </p:nvSpPr>
        <p:spPr>
          <a:xfrm>
            <a:off x="1153082" y="4233963"/>
            <a:ext cx="108876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기준 이하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2D41D-D0F0-4663-8E5F-F09752F1D2AF}"/>
              </a:ext>
            </a:extLst>
          </p:cNvPr>
          <p:cNvSpPr txBox="1"/>
          <p:nvPr/>
        </p:nvSpPr>
        <p:spPr>
          <a:xfrm>
            <a:off x="3567195" y="4233963"/>
            <a:ext cx="108876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기준 이상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181E3236-86BA-43E7-9BB4-2B0473850820}"/>
              </a:ext>
            </a:extLst>
          </p:cNvPr>
          <p:cNvSpPr/>
          <p:nvPr/>
        </p:nvSpPr>
        <p:spPr>
          <a:xfrm>
            <a:off x="504396" y="4729281"/>
            <a:ext cx="2029932" cy="61283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비논리적인 측정값 범위 설정</a:t>
            </a: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E8F369B7-5DEA-46A8-B29D-E5B9BF7B6F57}"/>
              </a:ext>
            </a:extLst>
          </p:cNvPr>
          <p:cNvSpPr/>
          <p:nvPr/>
        </p:nvSpPr>
        <p:spPr>
          <a:xfrm>
            <a:off x="3260779" y="4729281"/>
            <a:ext cx="1728044" cy="61283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인공지능 모형에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사용하지 않음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878C35E7-9AA5-4F3C-B080-763BE8D18E1D}"/>
              </a:ext>
            </a:extLst>
          </p:cNvPr>
          <p:cNvSpPr/>
          <p:nvPr/>
        </p:nvSpPr>
        <p:spPr>
          <a:xfrm>
            <a:off x="2744495" y="3108919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0476A406-13C1-4975-9638-81DD7100E876}"/>
              </a:ext>
            </a:extLst>
          </p:cNvPr>
          <p:cNvSpPr/>
          <p:nvPr/>
        </p:nvSpPr>
        <p:spPr>
          <a:xfrm>
            <a:off x="7530470" y="2014142"/>
            <a:ext cx="3541722" cy="36000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측정값 범위 기반으로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변수값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조정</a:t>
            </a: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362FC336-2FCC-4780-B905-9A1024E94B5F}"/>
              </a:ext>
            </a:extLst>
          </p:cNvPr>
          <p:cNvSpPr/>
          <p:nvPr/>
        </p:nvSpPr>
        <p:spPr>
          <a:xfrm>
            <a:off x="9162184" y="2420120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73029766-766D-425E-879A-8894B1F47181}"/>
              </a:ext>
            </a:extLst>
          </p:cNvPr>
          <p:cNvSpPr/>
          <p:nvPr/>
        </p:nvSpPr>
        <p:spPr>
          <a:xfrm>
            <a:off x="7530470" y="2661860"/>
            <a:ext cx="3541722" cy="36000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인스턴스 단위의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Min-Max scaling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D02F681-6D81-4A41-854B-20A4D286436F}"/>
              </a:ext>
            </a:extLst>
          </p:cNvPr>
          <p:cNvSpPr/>
          <p:nvPr/>
        </p:nvSpPr>
        <p:spPr>
          <a:xfrm>
            <a:off x="9177773" y="3058168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08ADDB4B-6F96-4F27-8426-47B05EBBAE1D}"/>
              </a:ext>
            </a:extLst>
          </p:cNvPr>
          <p:cNvSpPr/>
          <p:nvPr/>
        </p:nvSpPr>
        <p:spPr>
          <a:xfrm>
            <a:off x="7122679" y="3343022"/>
            <a:ext cx="4388484" cy="812925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고정값을</a:t>
            </a:r>
            <a:r>
              <a:rPr lang="ko-KR" altLang="en-US" sz="17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가지는 </a:t>
            </a:r>
            <a:br>
              <a:rPr lang="en-US" altLang="ko-KR" sz="17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</a:br>
            <a:r>
              <a:rPr lang="ko-KR" altLang="en-US" sz="17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인스턴스의 비율</a:t>
            </a: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77AA42F4-1C80-4142-9970-234926E1F6C3}"/>
              </a:ext>
            </a:extLst>
          </p:cNvPr>
          <p:cNvSpPr/>
          <p:nvPr/>
        </p:nvSpPr>
        <p:spPr>
          <a:xfrm rot="-2700000">
            <a:off x="9531313" y="4119754"/>
            <a:ext cx="278296" cy="588378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59C07B-6871-474A-B6DA-004A7D37C914}"/>
              </a:ext>
            </a:extLst>
          </p:cNvPr>
          <p:cNvSpPr txBox="1"/>
          <p:nvPr/>
        </p:nvSpPr>
        <p:spPr>
          <a:xfrm>
            <a:off x="9976877" y="4170272"/>
            <a:ext cx="108876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기준 이상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05657986-36B9-413A-873C-B5FC63FDDB19}"/>
              </a:ext>
            </a:extLst>
          </p:cNvPr>
          <p:cNvSpPr/>
          <p:nvPr/>
        </p:nvSpPr>
        <p:spPr>
          <a:xfrm>
            <a:off x="9670461" y="4665590"/>
            <a:ext cx="1728044" cy="61283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인공지능 모형에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사용하지 않음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84EE66AB-A04A-4E3A-85D2-A483D0475D0D}"/>
              </a:ext>
            </a:extLst>
          </p:cNvPr>
          <p:cNvSpPr/>
          <p:nvPr/>
        </p:nvSpPr>
        <p:spPr>
          <a:xfrm rot="2700000">
            <a:off x="8856449" y="4132643"/>
            <a:ext cx="278296" cy="573277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1BFE7F-463A-4925-8CAA-09115CFE01FA}"/>
              </a:ext>
            </a:extLst>
          </p:cNvPr>
          <p:cNvSpPr txBox="1"/>
          <p:nvPr/>
        </p:nvSpPr>
        <p:spPr>
          <a:xfrm>
            <a:off x="7576137" y="4203239"/>
            <a:ext cx="108876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기준 이하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34B59CEA-83DD-48FB-B890-4AFB5258EBA8}"/>
              </a:ext>
            </a:extLst>
          </p:cNvPr>
          <p:cNvSpPr/>
          <p:nvPr/>
        </p:nvSpPr>
        <p:spPr>
          <a:xfrm>
            <a:off x="6962590" y="4678513"/>
            <a:ext cx="2029932" cy="61283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인스턴스 내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고정값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처리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9CB48FEA-BC8F-42D9-ADD8-C6BDB1BD745C}"/>
              </a:ext>
            </a:extLst>
          </p:cNvPr>
          <p:cNvSpPr/>
          <p:nvPr/>
        </p:nvSpPr>
        <p:spPr>
          <a:xfrm>
            <a:off x="7873090" y="5323094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21619CC6-5606-4B40-A6D9-4248C4409AEA}"/>
              </a:ext>
            </a:extLst>
          </p:cNvPr>
          <p:cNvSpPr/>
          <p:nvPr/>
        </p:nvSpPr>
        <p:spPr>
          <a:xfrm>
            <a:off x="6962590" y="5586736"/>
            <a:ext cx="2029932" cy="61283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누락된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관측값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선형보간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E40664-01EB-44B5-8955-D46520CB5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4111C-6E41-4FEE-A412-ABF20F46A960}"/>
              </a:ext>
            </a:extLst>
          </p:cNvPr>
          <p:cNvSpPr txBox="1"/>
          <p:nvPr/>
        </p:nvSpPr>
        <p:spPr>
          <a:xfrm>
            <a:off x="7418270" y="6262341"/>
            <a:ext cx="466185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최종 사용 변수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: </a:t>
            </a:r>
            <a:r>
              <a:rPr lang="en-US" altLang="ko-KR" b="1" dirty="0"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P-TPT, T-TPT, P-MON-CKP</a:t>
            </a:r>
            <a:endParaRPr lang="ko-KR" altLang="en-US" b="1" dirty="0"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17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604891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본론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-1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75247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A4CFC-DD9D-4AD6-94A3-2EECBAA3F1A8}"/>
              </a:ext>
            </a:extLst>
          </p:cNvPr>
          <p:cNvSpPr txBox="1"/>
          <p:nvPr/>
        </p:nvSpPr>
        <p:spPr>
          <a:xfrm>
            <a:off x="599737" y="952918"/>
            <a:ext cx="5496263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모형의 목적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유정 이상 종류 탐지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45C58-A0AD-41C3-B0CF-D131743507B7}"/>
              </a:ext>
            </a:extLst>
          </p:cNvPr>
          <p:cNvSpPr txBox="1"/>
          <p:nvPr/>
        </p:nvSpPr>
        <p:spPr>
          <a:xfrm>
            <a:off x="6096000" y="952918"/>
            <a:ext cx="5496263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모형의 구조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7AF5E2-B356-42CA-BD43-6E594EB24B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4"/>
          <a:stretch/>
        </p:blipFill>
        <p:spPr>
          <a:xfrm>
            <a:off x="1645316" y="1869416"/>
            <a:ext cx="2459619" cy="180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ECBF78-2A46-4C5B-8593-25100643F71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"/>
          <a:stretch/>
        </p:blipFill>
        <p:spPr>
          <a:xfrm>
            <a:off x="2138758" y="2269002"/>
            <a:ext cx="2461722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01D96C-72A7-48A5-9665-315CC5DA294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"/>
          <a:stretch/>
        </p:blipFill>
        <p:spPr>
          <a:xfrm>
            <a:off x="2588700" y="2749872"/>
            <a:ext cx="2461722" cy="1800000"/>
          </a:xfrm>
          <a:prstGeom prst="rect">
            <a:avLst/>
          </a:prstGeom>
        </p:spPr>
      </p:pic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A1199626-322F-4488-9368-8B9456A26263}"/>
              </a:ext>
            </a:extLst>
          </p:cNvPr>
          <p:cNvSpPr/>
          <p:nvPr/>
        </p:nvSpPr>
        <p:spPr>
          <a:xfrm>
            <a:off x="2468255" y="4863131"/>
            <a:ext cx="148093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 모형</a:t>
            </a: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A4D1E187-850E-4DCF-AE89-E213D14F0ADF}"/>
              </a:ext>
            </a:extLst>
          </p:cNvPr>
          <p:cNvSpPr/>
          <p:nvPr/>
        </p:nvSpPr>
        <p:spPr>
          <a:xfrm>
            <a:off x="1981997" y="5638027"/>
            <a:ext cx="2450208" cy="498519"/>
          </a:xfrm>
          <a:prstGeom prst="flowChartProcess">
            <a:avLst/>
          </a:prstGeom>
          <a:solidFill>
            <a:srgbClr val="D08DA3"/>
          </a:solidFill>
          <a:ln>
            <a:solidFill>
              <a:srgbClr val="D08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“Class 1 (BSW)”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12616799-CC6C-4EFF-B51B-4F63BCFD8245}"/>
              </a:ext>
            </a:extLst>
          </p:cNvPr>
          <p:cNvSpPr/>
          <p:nvPr/>
        </p:nvSpPr>
        <p:spPr>
          <a:xfrm>
            <a:off x="3069573" y="4615222"/>
            <a:ext cx="278296" cy="216966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9766AF84-4DAB-45D7-8255-1B5A3C4FB105}"/>
              </a:ext>
            </a:extLst>
          </p:cNvPr>
          <p:cNvSpPr/>
          <p:nvPr/>
        </p:nvSpPr>
        <p:spPr>
          <a:xfrm>
            <a:off x="3067953" y="5392593"/>
            <a:ext cx="278296" cy="216966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8ABB1152-05BB-47FC-8F20-A4E864354276}"/>
              </a:ext>
            </a:extLst>
          </p:cNvPr>
          <p:cNvSpPr/>
          <p:nvPr/>
        </p:nvSpPr>
        <p:spPr>
          <a:xfrm>
            <a:off x="6331226" y="1620156"/>
            <a:ext cx="502581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변수 선택 및 자료 분석을 위한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전처리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Scaling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제외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5AE4DECB-9EA7-4AA5-8ABF-A76D85387097}"/>
              </a:ext>
            </a:extLst>
          </p:cNvPr>
          <p:cNvSpPr/>
          <p:nvPr/>
        </p:nvSpPr>
        <p:spPr>
          <a:xfrm>
            <a:off x="8613433" y="2145225"/>
            <a:ext cx="461396" cy="242175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30ABD525-DF32-4220-8674-95B51016C353}"/>
              </a:ext>
            </a:extLst>
          </p:cNvPr>
          <p:cNvSpPr/>
          <p:nvPr/>
        </p:nvSpPr>
        <p:spPr>
          <a:xfrm>
            <a:off x="6331226" y="2406500"/>
            <a:ext cx="502581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실제 인스턴스의 훈련 및 시험자료 분리</a:t>
            </a:r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FE451BC1-935B-443C-9C12-392FE193FDCA}"/>
              </a:ext>
            </a:extLst>
          </p:cNvPr>
          <p:cNvSpPr/>
          <p:nvPr/>
        </p:nvSpPr>
        <p:spPr>
          <a:xfrm>
            <a:off x="6331225" y="3944787"/>
            <a:ext cx="2613015" cy="70200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Source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별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Scaling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적용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EAFB2FBA-3B9A-4B2F-80B0-D63F66E7E745}"/>
              </a:ext>
            </a:extLst>
          </p:cNvPr>
          <p:cNvSpPr/>
          <p:nvPr/>
        </p:nvSpPr>
        <p:spPr>
          <a:xfrm>
            <a:off x="9017036" y="3175923"/>
            <a:ext cx="2340000" cy="1467964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시험 자료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Scaling</a:t>
            </a:r>
          </a:p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(Scaler: Train/Real)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1A33529D-235B-4A9E-9BB4-7823D23E5387}"/>
              </a:ext>
            </a:extLst>
          </p:cNvPr>
          <p:cNvSpPr/>
          <p:nvPr/>
        </p:nvSpPr>
        <p:spPr>
          <a:xfrm>
            <a:off x="6329607" y="5726930"/>
            <a:ext cx="502581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무작위숲 훈련 및 시험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초매개변수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최적화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F0AB6D0E-1FCE-4B2E-B18A-49B1C34BA025}"/>
              </a:ext>
            </a:extLst>
          </p:cNvPr>
          <p:cNvSpPr/>
          <p:nvPr/>
        </p:nvSpPr>
        <p:spPr>
          <a:xfrm>
            <a:off x="8611814" y="2924119"/>
            <a:ext cx="461396" cy="242175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ED95E52-17FB-4224-BCC4-565BFDB087BD}"/>
              </a:ext>
            </a:extLst>
          </p:cNvPr>
          <p:cNvSpPr/>
          <p:nvPr/>
        </p:nvSpPr>
        <p:spPr>
          <a:xfrm>
            <a:off x="8611814" y="4675627"/>
            <a:ext cx="461396" cy="242175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FA8210E8-F7B1-4B17-BC0F-F78DB3EA3D90}"/>
              </a:ext>
            </a:extLst>
          </p:cNvPr>
          <p:cNvSpPr/>
          <p:nvPr/>
        </p:nvSpPr>
        <p:spPr>
          <a:xfrm>
            <a:off x="6329607" y="4940586"/>
            <a:ext cx="502581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자료들의 통계적 특징 추출</a:t>
            </a: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E2EA205-7D6C-4BAD-B31E-270BBFBCA74F}"/>
              </a:ext>
            </a:extLst>
          </p:cNvPr>
          <p:cNvSpPr/>
          <p:nvPr/>
        </p:nvSpPr>
        <p:spPr>
          <a:xfrm>
            <a:off x="8611814" y="5463192"/>
            <a:ext cx="461396" cy="242175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2435DA98-5404-4FC8-8D79-0C150A24B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A3580978-72B9-4AED-BFDD-9F3E136D9BC2}"/>
              </a:ext>
            </a:extLst>
          </p:cNvPr>
          <p:cNvSpPr/>
          <p:nvPr/>
        </p:nvSpPr>
        <p:spPr>
          <a:xfrm>
            <a:off x="6325801" y="3183897"/>
            <a:ext cx="2618440" cy="70200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훈련자료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시뮬레이션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손그림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증강자료 추가</a:t>
            </a:r>
          </a:p>
        </p:txBody>
      </p:sp>
    </p:spTree>
    <p:extLst>
      <p:ext uri="{BB962C8B-B14F-4D97-AF65-F5344CB8AC3E}">
        <p14:creationId xmlns:p14="http://schemas.microsoft.com/office/powerpoint/2010/main" val="135817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604891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본론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75247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A4CFC-DD9D-4AD6-94A3-2EECBAA3F1A8}"/>
              </a:ext>
            </a:extLst>
          </p:cNvPr>
          <p:cNvSpPr txBox="1"/>
          <p:nvPr/>
        </p:nvSpPr>
        <p:spPr>
          <a:xfrm>
            <a:off x="599737" y="952918"/>
            <a:ext cx="5496263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모형의 목적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유정 이상 발생시점 탐지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45C58-A0AD-41C3-B0CF-D131743507B7}"/>
              </a:ext>
            </a:extLst>
          </p:cNvPr>
          <p:cNvSpPr txBox="1"/>
          <p:nvPr/>
        </p:nvSpPr>
        <p:spPr>
          <a:xfrm>
            <a:off x="6096000" y="952918"/>
            <a:ext cx="5496263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모형의 구조 </a:t>
            </a: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</a:t>
            </a: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22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오토인코더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80A1BB7-06F1-4B71-BD3A-F254432F9A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4"/>
          <a:stretch/>
        </p:blipFill>
        <p:spPr>
          <a:xfrm>
            <a:off x="1645316" y="1889296"/>
            <a:ext cx="2459619" cy="180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70365E-88A4-440E-B1E1-46F406D513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"/>
          <a:stretch/>
        </p:blipFill>
        <p:spPr>
          <a:xfrm>
            <a:off x="2138758" y="2288882"/>
            <a:ext cx="2461722" cy="18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3A30E9-1BC9-4C21-8044-E913BDC74B6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"/>
          <a:stretch/>
        </p:blipFill>
        <p:spPr>
          <a:xfrm>
            <a:off x="2588700" y="2769752"/>
            <a:ext cx="2461722" cy="1800000"/>
          </a:xfrm>
          <a:prstGeom prst="rect">
            <a:avLst/>
          </a:prstGeom>
        </p:spPr>
      </p:pic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A59A0133-865E-439A-B1AF-B6191B48E549}"/>
              </a:ext>
            </a:extLst>
          </p:cNvPr>
          <p:cNvSpPr/>
          <p:nvPr/>
        </p:nvSpPr>
        <p:spPr>
          <a:xfrm>
            <a:off x="1816960" y="4883011"/>
            <a:ext cx="278352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 모형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(Class code: 1)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CBEFD942-B699-4D5B-882D-D5B4866890EB}"/>
              </a:ext>
            </a:extLst>
          </p:cNvPr>
          <p:cNvSpPr/>
          <p:nvPr/>
        </p:nvSpPr>
        <p:spPr>
          <a:xfrm>
            <a:off x="3069573" y="4635102"/>
            <a:ext cx="278296" cy="216966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387DDEBC-690B-4473-A9CB-14D33BB4AF61}"/>
              </a:ext>
            </a:extLst>
          </p:cNvPr>
          <p:cNvSpPr/>
          <p:nvPr/>
        </p:nvSpPr>
        <p:spPr>
          <a:xfrm>
            <a:off x="3067953" y="5412473"/>
            <a:ext cx="278296" cy="216966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CAE6C0-0514-4127-9875-9FC53BE94E6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6" b="70181"/>
          <a:stretch/>
        </p:blipFill>
        <p:spPr>
          <a:xfrm>
            <a:off x="1485304" y="5648072"/>
            <a:ext cx="3443594" cy="910911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E276354-3EBD-4C31-BC37-53F5585544CF}"/>
              </a:ext>
            </a:extLst>
          </p:cNvPr>
          <p:cNvSpPr/>
          <p:nvPr/>
        </p:nvSpPr>
        <p:spPr>
          <a:xfrm>
            <a:off x="2588700" y="5640504"/>
            <a:ext cx="365044" cy="799468"/>
          </a:xfrm>
          <a:prstGeom prst="roundRect">
            <a:avLst>
              <a:gd name="adj" fmla="val 693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9F64DEB-F987-4AE9-8669-3BA5763606A0}"/>
              </a:ext>
            </a:extLst>
          </p:cNvPr>
          <p:cNvSpPr/>
          <p:nvPr/>
        </p:nvSpPr>
        <p:spPr>
          <a:xfrm>
            <a:off x="6331226" y="1620156"/>
            <a:ext cx="502581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변수 선택 및 자료 분석을 위한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전처리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Scaling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제외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194AD123-6C84-4054-9AB6-0269AC60696F}"/>
              </a:ext>
            </a:extLst>
          </p:cNvPr>
          <p:cNvSpPr/>
          <p:nvPr/>
        </p:nvSpPr>
        <p:spPr>
          <a:xfrm>
            <a:off x="8613433" y="2145225"/>
            <a:ext cx="461396" cy="359715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C9B833BE-5BEE-44F0-B392-1B9ACE79441D}"/>
              </a:ext>
            </a:extLst>
          </p:cNvPr>
          <p:cNvSpPr/>
          <p:nvPr/>
        </p:nvSpPr>
        <p:spPr>
          <a:xfrm>
            <a:off x="6331226" y="2537638"/>
            <a:ext cx="502581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실제 인스턴스의 훈련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검증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시험자료 분리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50F22187-192C-4778-9390-94AB461B2887}"/>
              </a:ext>
            </a:extLst>
          </p:cNvPr>
          <p:cNvSpPr/>
          <p:nvPr/>
        </p:nvSpPr>
        <p:spPr>
          <a:xfrm>
            <a:off x="8613433" y="3069563"/>
            <a:ext cx="461396" cy="359715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283E74BA-D551-4D03-9A33-5819E23BBFCD}"/>
              </a:ext>
            </a:extLst>
          </p:cNvPr>
          <p:cNvSpPr/>
          <p:nvPr/>
        </p:nvSpPr>
        <p:spPr>
          <a:xfrm>
            <a:off x="6331225" y="4443942"/>
            <a:ext cx="2618439" cy="838584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Source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별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Scaling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적용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기준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FE9D7C24-6CA1-47B7-B657-6D2BAA250883}"/>
              </a:ext>
            </a:extLst>
          </p:cNvPr>
          <p:cNvSpPr/>
          <p:nvPr/>
        </p:nvSpPr>
        <p:spPr>
          <a:xfrm>
            <a:off x="9017036" y="3455120"/>
            <a:ext cx="2340000" cy="1827406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시험 자료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Scaling</a:t>
            </a:r>
          </a:p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(Scaler: Real/Train)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30EAE9FE-F65A-4B2C-A989-1903C1230644}"/>
              </a:ext>
            </a:extLst>
          </p:cNvPr>
          <p:cNvSpPr/>
          <p:nvPr/>
        </p:nvSpPr>
        <p:spPr>
          <a:xfrm>
            <a:off x="6331225" y="3455120"/>
            <a:ext cx="2618440" cy="838584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훈련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검증자료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시뮬레이션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손그림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증강자료 추가</a:t>
            </a: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9ED5D38C-6E28-4C44-A9CD-E1F60AF12BDB}"/>
              </a:ext>
            </a:extLst>
          </p:cNvPr>
          <p:cNvSpPr/>
          <p:nvPr/>
        </p:nvSpPr>
        <p:spPr>
          <a:xfrm>
            <a:off x="8611814" y="5308368"/>
            <a:ext cx="461396" cy="359715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666B4115-E8B4-4D82-8C43-0B3A49927787}"/>
              </a:ext>
            </a:extLst>
          </p:cNvPr>
          <p:cNvSpPr/>
          <p:nvPr/>
        </p:nvSpPr>
        <p:spPr>
          <a:xfrm>
            <a:off x="6331226" y="5691506"/>
            <a:ext cx="502581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오토인코더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학습 및 시험</a:t>
            </a:r>
          </a:p>
        </p:txBody>
      </p:sp>
      <p:sp>
        <p:nvSpPr>
          <p:cNvPr id="48" name="슬라이드 번호 개체 틀 34">
            <a:extLst>
              <a:ext uri="{FF2B5EF4-FFF2-40B4-BE49-F238E27FC236}">
                <a16:creationId xmlns:a16="http://schemas.microsoft.com/office/drawing/2014/main" id="{DFB9B110-E895-4036-9AEE-09973BA1D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</p:spPr>
        <p:txBody>
          <a:bodyPr/>
          <a:lstStyle/>
          <a:p>
            <a:fld id="{54B97650-B0C1-4BA2-9BE7-DD31271F78FB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06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604891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본론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75247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A4CFC-DD9D-4AD6-94A3-2EECBAA3F1A8}"/>
              </a:ext>
            </a:extLst>
          </p:cNvPr>
          <p:cNvSpPr txBox="1"/>
          <p:nvPr/>
        </p:nvSpPr>
        <p:spPr>
          <a:xfrm>
            <a:off x="599737" y="952918"/>
            <a:ext cx="11059897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모형의 구조</a:t>
            </a: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- </a:t>
            </a: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분류기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8" name="슬라이드 번호 개체 틀 14">
            <a:extLst>
              <a:ext uri="{FF2B5EF4-FFF2-40B4-BE49-F238E27FC236}">
                <a16:creationId xmlns:a16="http://schemas.microsoft.com/office/drawing/2014/main" id="{CBDFC42C-F5A7-49E2-8686-A4DF3AA9721C}"/>
              </a:ext>
            </a:extLst>
          </p:cNvPr>
          <p:cNvSpPr txBox="1">
            <a:spLocks/>
          </p:cNvSpPr>
          <p:nvPr/>
        </p:nvSpPr>
        <p:spPr>
          <a:xfrm>
            <a:off x="6740592" y="5977713"/>
            <a:ext cx="11645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700" b="0" kern="12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B97650-B0C1-4BA2-9BE7-DD31271F78FB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ko-KR" altLang="en-US"/>
              <a:t>전체</a:t>
            </a:r>
            <a:endParaRPr lang="ko-KR" altLang="en-US" dirty="0"/>
          </a:p>
        </p:txBody>
      </p: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9F64DEB-F987-4AE9-8669-3BA5763606A0}"/>
              </a:ext>
            </a:extLst>
          </p:cNvPr>
          <p:cNvSpPr/>
          <p:nvPr/>
        </p:nvSpPr>
        <p:spPr>
          <a:xfrm>
            <a:off x="3356113" y="1614311"/>
            <a:ext cx="5479774" cy="72394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실제 인스턴스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[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훈련자료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],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시뮬레이션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손그림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증강자료를 </a:t>
            </a:r>
            <a:r>
              <a:rPr lang="en-US" altLang="ko-KR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인코더로 차원축소</a:t>
            </a: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194AD123-6C84-4054-9AB6-0269AC60696F}"/>
              </a:ext>
            </a:extLst>
          </p:cNvPr>
          <p:cNvSpPr/>
          <p:nvPr/>
        </p:nvSpPr>
        <p:spPr>
          <a:xfrm>
            <a:off x="5865302" y="2364802"/>
            <a:ext cx="461396" cy="359715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C9B833BE-5BEE-44F0-B392-1B9ACE79441D}"/>
              </a:ext>
            </a:extLst>
          </p:cNvPr>
          <p:cNvSpPr/>
          <p:nvPr/>
        </p:nvSpPr>
        <p:spPr>
          <a:xfrm>
            <a:off x="3356113" y="2757215"/>
            <a:ext cx="5479774" cy="72394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PCA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실제 인스턴스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[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훈련자료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]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와 거리가 가까운 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시뮬레이션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손그림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증강자료를 </a:t>
            </a:r>
            <a:r>
              <a:rPr lang="ko-KR" altLang="en-US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분류기 학습자료로 선택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50F22187-192C-4778-9390-94AB461B2887}"/>
              </a:ext>
            </a:extLst>
          </p:cNvPr>
          <p:cNvSpPr/>
          <p:nvPr/>
        </p:nvSpPr>
        <p:spPr>
          <a:xfrm>
            <a:off x="5865301" y="3516589"/>
            <a:ext cx="461396" cy="359715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283E74BA-D551-4D03-9A33-5819E23BBFCD}"/>
              </a:ext>
            </a:extLst>
          </p:cNvPr>
          <p:cNvSpPr/>
          <p:nvPr/>
        </p:nvSpPr>
        <p:spPr>
          <a:xfrm>
            <a:off x="3356113" y="4888114"/>
            <a:ext cx="5479772" cy="49852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인스턴스 단위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Scaling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적용</a:t>
            </a:r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30EAE9FE-F65A-4B2C-A989-1903C1230644}"/>
              </a:ext>
            </a:extLst>
          </p:cNvPr>
          <p:cNvSpPr/>
          <p:nvPr/>
        </p:nvSpPr>
        <p:spPr>
          <a:xfrm>
            <a:off x="3356112" y="3915329"/>
            <a:ext cx="5479773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훈련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검증자료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시뮬레이션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손그림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증강자료 추가</a:t>
            </a: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9ED5D38C-6E28-4C44-A9CD-E1F60AF12BDB}"/>
              </a:ext>
            </a:extLst>
          </p:cNvPr>
          <p:cNvSpPr/>
          <p:nvPr/>
        </p:nvSpPr>
        <p:spPr>
          <a:xfrm>
            <a:off x="5865300" y="5453381"/>
            <a:ext cx="461396" cy="359715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666B4115-E8B4-4D82-8C43-0B3A49927787}"/>
              </a:ext>
            </a:extLst>
          </p:cNvPr>
          <p:cNvSpPr/>
          <p:nvPr/>
        </p:nvSpPr>
        <p:spPr>
          <a:xfrm>
            <a:off x="3356112" y="5879843"/>
            <a:ext cx="5479774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분류기 학습 및 시험</a:t>
            </a:r>
          </a:p>
        </p:txBody>
      </p:sp>
      <p:sp>
        <p:nvSpPr>
          <p:cNvPr id="31" name="슬라이드 번호 개체 틀 34">
            <a:extLst>
              <a:ext uri="{FF2B5EF4-FFF2-40B4-BE49-F238E27FC236}">
                <a16:creationId xmlns:a16="http://schemas.microsoft.com/office/drawing/2014/main" id="{E4D0271B-84C4-4F8A-999D-FF3D6263C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5068" y="6185479"/>
            <a:ext cx="1164566" cy="365125"/>
          </a:xfrm>
        </p:spPr>
        <p:txBody>
          <a:bodyPr/>
          <a:lstStyle/>
          <a:p>
            <a:fld id="{54B97650-B0C1-4BA2-9BE7-DD31271F78FB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C630F2B9-C621-488C-A8C2-CA1D8FCB440B}"/>
              </a:ext>
            </a:extLst>
          </p:cNvPr>
          <p:cNvSpPr/>
          <p:nvPr/>
        </p:nvSpPr>
        <p:spPr>
          <a:xfrm>
            <a:off x="5865300" y="4479605"/>
            <a:ext cx="461396" cy="359715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0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1B142801-A145-4420-B65F-75BC55D43B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8116D0-BB03-48E5-94C3-1177EF7F88AA}"/>
              </a:ext>
            </a:extLst>
          </p:cNvPr>
          <p:cNvSpPr/>
          <p:nvPr/>
        </p:nvSpPr>
        <p:spPr>
          <a:xfrm>
            <a:off x="981075" y="1091096"/>
            <a:ext cx="193465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115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03</a:t>
            </a:r>
            <a:endParaRPr lang="ko-KR" altLang="en-US" sz="11500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9ABB20-031B-46F3-9CBE-3E13D8502C74}"/>
              </a:ext>
            </a:extLst>
          </p:cNvPr>
          <p:cNvCxnSpPr/>
          <p:nvPr/>
        </p:nvCxnSpPr>
        <p:spPr>
          <a:xfrm flipH="1">
            <a:off x="1104900" y="2724150"/>
            <a:ext cx="11087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B0CFC5-C3F9-4A6C-8B81-B61287479B0A}"/>
              </a:ext>
            </a:extLst>
          </p:cNvPr>
          <p:cNvSpPr/>
          <p:nvPr/>
        </p:nvSpPr>
        <p:spPr>
          <a:xfrm>
            <a:off x="981075" y="3097426"/>
            <a:ext cx="5833793" cy="102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72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625682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8" y="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604891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결과 및 해석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75247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1813F-CC59-41E4-A58D-DF494DC8E482}"/>
              </a:ext>
            </a:extLst>
          </p:cNvPr>
          <p:cNvSpPr txBox="1"/>
          <p:nvPr/>
        </p:nvSpPr>
        <p:spPr>
          <a:xfrm>
            <a:off x="599738" y="952918"/>
            <a:ext cx="5496262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모형의 결과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F1-score, Precision, Recall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89FF8-A775-42AA-B456-CB8D5FFC5489}"/>
              </a:ext>
            </a:extLst>
          </p:cNvPr>
          <p:cNvSpPr txBox="1"/>
          <p:nvPr/>
        </p:nvSpPr>
        <p:spPr>
          <a:xfrm>
            <a:off x="6096000" y="952918"/>
            <a:ext cx="5496262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Confusion matrix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A2E794-0749-49EA-9448-FA5B6E78C2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21" y="1987831"/>
            <a:ext cx="4734418" cy="4002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65742A-787B-4249-B9FF-375CEC29DDB1}"/>
              </a:ext>
            </a:extLst>
          </p:cNvPr>
          <p:cNvSpPr txBox="1"/>
          <p:nvPr/>
        </p:nvSpPr>
        <p:spPr>
          <a:xfrm>
            <a:off x="8869202" y="5877702"/>
            <a:ext cx="145905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Predicted event</a:t>
            </a:r>
            <a:endParaRPr lang="ko-KR" altLang="en-US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49263-D187-477E-886C-E05735D3E44E}"/>
              </a:ext>
            </a:extLst>
          </p:cNvPr>
          <p:cNvSpPr txBox="1"/>
          <p:nvPr/>
        </p:nvSpPr>
        <p:spPr>
          <a:xfrm>
            <a:off x="6085729" y="3027934"/>
            <a:ext cx="400110" cy="961161"/>
          </a:xfrm>
          <a:prstGeom prst="rect">
            <a:avLst/>
          </a:prstGeom>
          <a:noFill/>
        </p:spPr>
        <p:txBody>
          <a:bodyPr vert="vert270"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True event</a:t>
            </a:r>
            <a:endParaRPr lang="ko-KR" altLang="en-US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B760157-6551-4E9F-BADD-2D3C720AA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658572"/>
              </p:ext>
            </p:extLst>
          </p:nvPr>
        </p:nvGraphicFramePr>
        <p:xfrm>
          <a:off x="1352550" y="2564999"/>
          <a:ext cx="367200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val="379846348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365648841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성능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3866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F1-score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0.899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237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0.939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4068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0.904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3461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Accuracy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0.976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8159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CC8F7A-02E5-48CB-9C29-6E51BD007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87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604891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결과 및 해석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75247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1813F-CC59-41E4-A58D-DF494DC8E482}"/>
              </a:ext>
            </a:extLst>
          </p:cNvPr>
          <p:cNvSpPr txBox="1"/>
          <p:nvPr/>
        </p:nvSpPr>
        <p:spPr>
          <a:xfrm>
            <a:off x="599737" y="952918"/>
            <a:ext cx="5496263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모형의 결과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유정 이상 종류별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F1-score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평균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F779C-5EBF-42E4-87B2-FA743426289A}"/>
              </a:ext>
            </a:extLst>
          </p:cNvPr>
          <p:cNvSpPr txBox="1"/>
          <p:nvPr/>
        </p:nvSpPr>
        <p:spPr>
          <a:xfrm>
            <a:off x="6095997" y="952918"/>
            <a:ext cx="5496263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유정 이상 발생시점 탐지 결과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3D2C62-45BC-489F-ACFA-9B8A9A1A2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94199"/>
              </p:ext>
            </p:extLst>
          </p:nvPr>
        </p:nvGraphicFramePr>
        <p:xfrm>
          <a:off x="756890" y="2655895"/>
          <a:ext cx="5040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37984634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65648841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유정 이상 종류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(Class code)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평균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F1-score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386645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Abrupt increase of BSW (1)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0.962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2375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Spurious closure of DHSV (2)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0.967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406815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Rapid productivity loss (5)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0.996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578820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Quick restriction in PCK (6)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0.947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493794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Scaling in PCK (7)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1.000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4391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Hydrate in production line (8)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0.997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81593"/>
                  </a:ext>
                </a:extLst>
              </a:tr>
            </a:tbl>
          </a:graphicData>
        </a:graphic>
      </p:graphicFrame>
      <p:pic>
        <p:nvPicPr>
          <p:cNvPr id="16" name="Picture 1">
            <a:extLst>
              <a:ext uri="{FF2B5EF4-FFF2-40B4-BE49-F238E27FC236}">
                <a16:creationId xmlns:a16="http://schemas.microsoft.com/office/drawing/2014/main" id="{204DB226-B005-4A03-A710-EA0C5A16F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7421" y="1946492"/>
            <a:ext cx="3958590" cy="39585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DC5CBC-0369-4D36-A3D8-C73460F5DB01}"/>
              </a:ext>
            </a:extLst>
          </p:cNvPr>
          <p:cNvSpPr txBox="1"/>
          <p:nvPr/>
        </p:nvSpPr>
        <p:spPr>
          <a:xfrm>
            <a:off x="6324049" y="5842492"/>
            <a:ext cx="504016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유정 이상 발생시점 탐지 결과 예시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(Class code: 2)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AFCE4A-69EA-435B-AA5A-688554BD6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14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604891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결과 및 해석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75247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1813F-CC59-41E4-A58D-DF494DC8E482}"/>
              </a:ext>
            </a:extLst>
          </p:cNvPr>
          <p:cNvSpPr txBox="1"/>
          <p:nvPr/>
        </p:nvSpPr>
        <p:spPr>
          <a:xfrm>
            <a:off x="599737" y="952918"/>
            <a:ext cx="11059897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모형의 결과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유정 이상 발생시점의 실제 시점과 예측 시점 간의 시간차 평균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3D2C62-45BC-489F-ACFA-9B8A9A1A2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598443"/>
              </p:ext>
            </p:extLst>
          </p:nvPr>
        </p:nvGraphicFramePr>
        <p:xfrm>
          <a:off x="3609685" y="2347761"/>
          <a:ext cx="5040000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37984634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65648841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유정 이상 종류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(Class code)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시간차 평균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386645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Abrupt increase of BSW (1)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35.0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2375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Spurious closure of DHSV (2)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5.1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406815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Rapid productivity loss (5)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578820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Quick restriction in PCK (6)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6.8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493794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Scaling in PCK (7)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4391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Hydrate in production line (8)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1.0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8159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FCD214-BB5B-4DA5-8CC4-2F139C178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362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604891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결과 및 해석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75247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1813F-CC59-41E4-A58D-DF494DC8E482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결과 지표의 해석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1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차 모형의 결과 해석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1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차 모형에서는 높은 정확도로 주어진 시계열 자료의 유정 이상 종류를 탐지할 수 있었음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2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차 모형의 결과 해석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2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차 모형에서는 비교적 우수한 정확도로 주어진 시계열 자료 내에서 유정 이상 발생시점을 예측할 수 있음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일부 시험 자료의 결과에서는 유정 이상 발생시점의 예측 성능이 저하되는 경우를 확인함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다양한 기법들로 유정 이상 발생시점의 예측 성능을 높이는 데에는 한계가 있음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6891F6-C648-4213-A022-CDB852005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709" y="3791517"/>
            <a:ext cx="3762582" cy="2564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462ABA-45A2-4F89-912C-E214E34E20DA}"/>
              </a:ext>
            </a:extLst>
          </p:cNvPr>
          <p:cNvSpPr txBox="1"/>
          <p:nvPr/>
        </p:nvSpPr>
        <p:spPr>
          <a:xfrm>
            <a:off x="3680112" y="6350264"/>
            <a:ext cx="4831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3W dataset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자료의 분포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(R. E. V. Vargas et al, 2019)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0E65C1-F427-464D-80C2-11B62C5C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9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604891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활용방안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75247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94DB6-7242-410E-A029-C68494D90D05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인공지능 모형의 활용방안 제안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1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차 모형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3W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dataset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과 동일한 측정변수들이 사용된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시계열 자료에서 어떤 유정 이상이 발생하였는지 빠르게 알아내어 문제에 대한 적절한 해결책들을 신속하게 선정할 수 있음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2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차 모형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유정 이상에 대한 여러 해결책들 중 하나를 선정할 때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유정 이상의 발생 시점으로부터 경과된 시간을 추가로 고려할 수 있음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lvl="2">
              <a:lnSpc>
                <a:spcPct val="150000"/>
              </a:lnSpc>
            </a:pP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장단기 기억 신경망 기반의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오토인코더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유정에서 측정된 변수들의 노이즈를 제거하는 </a:t>
            </a:r>
            <a:r>
              <a:rPr lang="ko-KR" alt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디노이징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오토인코더로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변형할 수 있음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사전 학습된 </a:t>
            </a:r>
            <a:r>
              <a:rPr lang="ko-KR" alt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오토인코더의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인코더 부분을 다른 기계학습 기법과 결합하여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세부조정 기법을 통해  분류나 회귀 문제의 효율적인 학습이 가능함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B9497A-C1A8-47A2-A381-D5D588D3B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48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2457AF79-65AF-46D9-A71F-575CC8082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0"/>
            <a:ext cx="9982200" cy="6858000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820CF121-B022-428F-A517-DECC927D6F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3495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6C7C93-316D-4C36-A50A-D6DA7CF9AA57}"/>
              </a:ext>
            </a:extLst>
          </p:cNvPr>
          <p:cNvSpPr/>
          <p:nvPr/>
        </p:nvSpPr>
        <p:spPr>
          <a:xfrm>
            <a:off x="2830973" y="794342"/>
            <a:ext cx="2200275" cy="45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Contents</a:t>
            </a:r>
            <a:endParaRPr lang="ko-KR" altLang="en-US" sz="2800" b="1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666DB8-1768-4B98-BC55-4DCDABD3C150}"/>
              </a:ext>
            </a:extLst>
          </p:cNvPr>
          <p:cNvSpPr/>
          <p:nvPr/>
        </p:nvSpPr>
        <p:spPr>
          <a:xfrm>
            <a:off x="235503" y="1212747"/>
            <a:ext cx="1870134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40000"/>
              </a:lnSpc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지질자원 데이터 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>
              <a:lnSpc>
                <a:spcPct val="40000"/>
              </a:lnSpc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활용 </a:t>
            </a:r>
            <a:r>
              <a:rPr lang="ko-KR" altLang="en-US" dirty="0" err="1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및인공지능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>
              <a:lnSpc>
                <a:spcPct val="40000"/>
              </a:lnSpc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경진대회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B65EDB-E5ED-4A5E-BD1C-884925277402}"/>
              </a:ext>
            </a:extLst>
          </p:cNvPr>
          <p:cNvSpPr/>
          <p:nvPr/>
        </p:nvSpPr>
        <p:spPr>
          <a:xfrm>
            <a:off x="235503" y="870175"/>
            <a:ext cx="1870134" cy="275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1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6325FD-805A-420D-8BA7-2703CA71F7E9}"/>
              </a:ext>
            </a:extLst>
          </p:cNvPr>
          <p:cNvSpPr/>
          <p:nvPr/>
        </p:nvSpPr>
        <p:spPr>
          <a:xfrm>
            <a:off x="2830973" y="2486581"/>
            <a:ext cx="15843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60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863239-19CF-4ABD-B7F5-049285FD8850}"/>
              </a:ext>
            </a:extLst>
          </p:cNvPr>
          <p:cNvSpPr/>
          <p:nvPr/>
        </p:nvSpPr>
        <p:spPr>
          <a:xfrm>
            <a:off x="6060734" y="2486581"/>
            <a:ext cx="15843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60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E15415-C1A1-44E9-9CA1-43D5D3CA2A58}"/>
              </a:ext>
            </a:extLst>
          </p:cNvPr>
          <p:cNvSpPr/>
          <p:nvPr/>
        </p:nvSpPr>
        <p:spPr>
          <a:xfrm>
            <a:off x="9290496" y="2486581"/>
            <a:ext cx="15843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60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FB6FCA9-42F3-4693-9F79-EA3E2EFA75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36" y="2730500"/>
            <a:ext cx="2279236" cy="3678264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A7D4FF8-BBE6-47E8-B42E-E89E24FB1403}"/>
              </a:ext>
            </a:extLst>
          </p:cNvPr>
          <p:cNvCxnSpPr>
            <a:cxnSpLocks/>
          </p:cNvCxnSpPr>
          <p:nvPr/>
        </p:nvCxnSpPr>
        <p:spPr>
          <a:xfrm flipH="1">
            <a:off x="2917252" y="3892550"/>
            <a:ext cx="216433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2AEAF4F-EC8A-403D-A61B-CD49C4742B8B}"/>
              </a:ext>
            </a:extLst>
          </p:cNvPr>
          <p:cNvCxnSpPr>
            <a:cxnSpLocks/>
          </p:cNvCxnSpPr>
          <p:nvPr/>
        </p:nvCxnSpPr>
        <p:spPr>
          <a:xfrm flipH="1">
            <a:off x="6143052" y="3892550"/>
            <a:ext cx="216433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29C9C2F-68FF-492E-916E-69EC5178868E}"/>
              </a:ext>
            </a:extLst>
          </p:cNvPr>
          <p:cNvCxnSpPr>
            <a:cxnSpLocks/>
          </p:cNvCxnSpPr>
          <p:nvPr/>
        </p:nvCxnSpPr>
        <p:spPr>
          <a:xfrm flipH="1">
            <a:off x="9381552" y="3892550"/>
            <a:ext cx="216433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CE9EDD-C568-44E4-8A89-A6BD0F8E26F4}"/>
              </a:ext>
            </a:extLst>
          </p:cNvPr>
          <p:cNvSpPr/>
          <p:nvPr/>
        </p:nvSpPr>
        <p:spPr>
          <a:xfrm>
            <a:off x="213967" y="2130335"/>
            <a:ext cx="1870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기계학습 모형을 활용한 단계적 </a:t>
            </a:r>
            <a:b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유정 이상징후의 탐지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64B395-6B45-40A7-9983-6AA0F7BD2AB7}"/>
              </a:ext>
            </a:extLst>
          </p:cNvPr>
          <p:cNvSpPr/>
          <p:nvPr/>
        </p:nvSpPr>
        <p:spPr>
          <a:xfrm>
            <a:off x="2830972" y="4130210"/>
            <a:ext cx="1584325" cy="5084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2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서론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DD0E9E-0F21-4C7E-9250-A0C49E4A8B33}"/>
              </a:ext>
            </a:extLst>
          </p:cNvPr>
          <p:cNvSpPr/>
          <p:nvPr/>
        </p:nvSpPr>
        <p:spPr>
          <a:xfrm>
            <a:off x="6060733" y="4130208"/>
            <a:ext cx="1584325" cy="508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2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본론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080BA6-4039-4624-AAA7-11DD426685B5}"/>
              </a:ext>
            </a:extLst>
          </p:cNvPr>
          <p:cNvSpPr/>
          <p:nvPr/>
        </p:nvSpPr>
        <p:spPr>
          <a:xfrm>
            <a:off x="2829295" y="4690715"/>
            <a:ext cx="1584325" cy="4044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문헌조사</a:t>
            </a:r>
            <a:endParaRPr lang="ko-KR" altLang="en-US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DF8D1D-5533-48A6-9496-CF39ABD7CE34}"/>
              </a:ext>
            </a:extLst>
          </p:cNvPr>
          <p:cNvSpPr/>
          <p:nvPr/>
        </p:nvSpPr>
        <p:spPr>
          <a:xfrm>
            <a:off x="2829294" y="5094192"/>
            <a:ext cx="2732897" cy="4062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24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개발동기 및 목적</a:t>
            </a:r>
            <a:endParaRPr lang="ko-KR" altLang="en-US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3A332-E614-42AA-9A55-0484FA18C98E}"/>
              </a:ext>
            </a:extLst>
          </p:cNvPr>
          <p:cNvSpPr/>
          <p:nvPr/>
        </p:nvSpPr>
        <p:spPr>
          <a:xfrm>
            <a:off x="2829293" y="5499527"/>
            <a:ext cx="1584325" cy="4044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독창성</a:t>
            </a:r>
            <a:endParaRPr lang="ko-KR" altLang="en-US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A492CA-B76D-446D-9103-3789AE058015}"/>
              </a:ext>
            </a:extLst>
          </p:cNvPr>
          <p:cNvSpPr/>
          <p:nvPr/>
        </p:nvSpPr>
        <p:spPr>
          <a:xfrm>
            <a:off x="6057618" y="4690715"/>
            <a:ext cx="2858220" cy="4062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모형구조 및 </a:t>
            </a:r>
            <a:r>
              <a:rPr lang="ko-KR" altLang="en-US" sz="2400" dirty="0" err="1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endParaRPr lang="ko-KR" altLang="en-US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D15C55-9BB3-43C0-98EC-53F4B5D04AEA}"/>
              </a:ext>
            </a:extLst>
          </p:cNvPr>
          <p:cNvSpPr/>
          <p:nvPr/>
        </p:nvSpPr>
        <p:spPr>
          <a:xfrm>
            <a:off x="6057618" y="5096050"/>
            <a:ext cx="2737449" cy="4044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- 1</a:t>
            </a:r>
            <a:r>
              <a:rPr lang="ko-KR" altLang="en-US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endParaRPr lang="ko-KR" altLang="en-US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64C016-370A-490C-B4E2-E22150DBFFB8}"/>
              </a:ext>
            </a:extLst>
          </p:cNvPr>
          <p:cNvSpPr/>
          <p:nvPr/>
        </p:nvSpPr>
        <p:spPr>
          <a:xfrm>
            <a:off x="6057618" y="5500456"/>
            <a:ext cx="2737449" cy="4044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- 2</a:t>
            </a:r>
            <a:r>
              <a:rPr lang="ko-KR" altLang="en-US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endParaRPr lang="ko-KR" altLang="en-US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AE93C8-E3A4-42D3-A59F-D1B5E9E3AEF9}"/>
              </a:ext>
            </a:extLst>
          </p:cNvPr>
          <p:cNvSpPr/>
          <p:nvPr/>
        </p:nvSpPr>
        <p:spPr>
          <a:xfrm>
            <a:off x="9290494" y="4130208"/>
            <a:ext cx="1584325" cy="508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2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DC3341-F302-4F47-B8DE-1D6F8BD3C420}"/>
              </a:ext>
            </a:extLst>
          </p:cNvPr>
          <p:cNvSpPr/>
          <p:nvPr/>
        </p:nvSpPr>
        <p:spPr>
          <a:xfrm>
            <a:off x="9290495" y="4690715"/>
            <a:ext cx="2164330" cy="4044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결과 및 해석</a:t>
            </a:r>
            <a:endParaRPr lang="ko-KR" altLang="en-US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A59353-87BB-4945-9277-51EC400D96A3}"/>
              </a:ext>
            </a:extLst>
          </p:cNvPr>
          <p:cNvSpPr/>
          <p:nvPr/>
        </p:nvSpPr>
        <p:spPr>
          <a:xfrm>
            <a:off x="9290494" y="5095121"/>
            <a:ext cx="2737449" cy="4044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활용방안</a:t>
            </a:r>
            <a:endParaRPr lang="ko-KR" altLang="en-US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84955F55-2E69-4726-B3A2-1BE18EB63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726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1B142801-A145-4420-B65F-75BC55D43B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8116D0-BB03-48E5-94C3-1177EF7F88AA}"/>
              </a:ext>
            </a:extLst>
          </p:cNvPr>
          <p:cNvSpPr/>
          <p:nvPr/>
        </p:nvSpPr>
        <p:spPr>
          <a:xfrm>
            <a:off x="981074" y="2351846"/>
            <a:ext cx="10500683" cy="10285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ko-KR" altLang="en-US" sz="7200" dirty="0" err="1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경청해주셔서</a:t>
            </a:r>
            <a:r>
              <a:rPr lang="ko-KR" altLang="en-US" sz="72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 감사합니다</a:t>
            </a:r>
            <a:r>
              <a:rPr lang="en-US" altLang="ko-KR" sz="72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!</a:t>
            </a:r>
            <a:endParaRPr lang="ko-KR" altLang="en-US" sz="7200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9ABB20-031B-46F3-9CBE-3E13D8502C74}"/>
              </a:ext>
            </a:extLst>
          </p:cNvPr>
          <p:cNvCxnSpPr/>
          <p:nvPr/>
        </p:nvCxnSpPr>
        <p:spPr>
          <a:xfrm flipH="1">
            <a:off x="687866" y="3687793"/>
            <a:ext cx="11087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B0CFC5-C3F9-4A6C-8B81-B61287479B0A}"/>
              </a:ext>
            </a:extLst>
          </p:cNvPr>
          <p:cNvSpPr/>
          <p:nvPr/>
        </p:nvSpPr>
        <p:spPr>
          <a:xfrm>
            <a:off x="3179103" y="4086654"/>
            <a:ext cx="58337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Aft>
                <a:spcPts val="1200"/>
              </a:spcAft>
            </a:pPr>
            <a:r>
              <a:rPr lang="en-US" altLang="ko-KR" sz="72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Q&amp;A?</a:t>
            </a:r>
            <a:endParaRPr lang="ko-KR" altLang="en-US" sz="7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05EC2D-6EBF-48CD-A1B3-CBEA8C0D6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43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5335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Reference</a:t>
            </a:r>
            <a:endParaRPr lang="ko-KR" altLang="en-US" sz="3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73550-9AF7-4FF7-A841-F073BB88A711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참고문헌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R. E. V. Vargas et al, “A realistic and public dataset with rare undesirable real events in oil wells”, Journal of Petroleum Science and Engineering, Volume 181, 2019, Article number 106223,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doi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10.1016/j.petrol.2019.106223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L. Magnusson, J. Olsson and C. Tran, "Recurrent Neural Networks for Oil Well Event Prediction" in IEEE Intelligent Systems, vol. 38, no. 02, pp. 73-80, 2023.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doi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10.1109/MIS.2023.3252446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E. M.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Turan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and J.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Jäschke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"Classification of undesirable events in oil well operation," 2021 23rd International Conference on Process Control (PC),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Strbske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Pleso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Slovakia, 2021, pp. 157-162,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doi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10.1109/PC52310.2021.9447527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S.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Figueirêdo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T. F. Carvalho, W. J. D. Silva, L. L. N.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Guarieiro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E. G. S. Nascimento, “Detecting Interesting and Anomalous Patterns In Multivariate Time-Series Data in an Offshore Platform Using Unsupervised Learning”, Offshore Technology Conference, Virtual and Houston, Texas, 2021. Paper Number OTC-31297-MS,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doi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10.4043/31297-MS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8A2CB9-3BEF-4A9E-BEAB-430D14597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888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57428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 err="1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, 1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 및 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 정보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2C63E-F090-42DA-8209-83D7DB9E00B1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변수 선택 및 자료 처리를 위한 </a:t>
            </a:r>
            <a:r>
              <a:rPr lang="ko-KR" altLang="en-US" sz="22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다운샘플링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주기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Downsampling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rate): 30Hz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전체 샘플 중 최대 누락된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관측값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NaN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비율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15% 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[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기준치 초과시 해당 변수는 사용하지 않음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인스턴스 내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변수별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고정값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판단 기준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: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표준편차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0.01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미만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전체 인스턴스 중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고정값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(Frozen value)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을 가지는 인스턴스의 최대 비율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10% 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[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기준치 초과시 해당 변수는 사용하지 않음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트리 개수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(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n_estimators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):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50~1000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최대 트리 깊이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(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max_depth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):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5~50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리프를 구성하기 위한 최소 샘플 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(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min_sample_leaf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):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2~50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노드 구성을 위한 최소 샘플 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(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min_sample_split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):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2~50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3D12B4-A3CD-4E44-A911-4F1CEAC9E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76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57428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 err="1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, 1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 및 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 정보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2C63E-F090-42DA-8209-83D7DB9E00B1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오토인코더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층 수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: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[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인코더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디코더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동일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]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은닉벡터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(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Hidden vector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길이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: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128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드롭아웃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비율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(Dropout): 0.1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분류기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구조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: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오토인코더의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인코더 부분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완전연결 계층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: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선형 레이어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-</a:t>
            </a:r>
            <a:r>
              <a:rPr lang="ko-KR" alt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드롭아웃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(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Dropout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비율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: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0.1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)-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선형 레이어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학습자료 </a:t>
            </a:r>
            <a:r>
              <a:rPr lang="ko-KR" alt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선별시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사용된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PCA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거리 기준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[“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code - Distance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”]: </a:t>
            </a:r>
            <a:b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[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1-0.055 / 2-0.1 / 5-0.05 / 6-0.3 / 7-0.3 / 8-0.01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]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유정 이상 종류별 분류기 모형의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Window size, Stride size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[“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code-Window size, Stride size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”]:</a:t>
            </a:r>
            <a:b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[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1-15, 3 / 2-15, 3 / 5-7, 2 / 6-2, 1 / 7-96, 32 / 8-4, 1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]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5AD74D-A61E-461E-9312-54AB946A0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022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5335389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 및 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 정보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73550-9AF7-4FF7-A841-F073BB88A711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학습 관련 인자들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EFDB3E-C19D-4D00-85C6-231583645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55788"/>
              </p:ext>
            </p:extLst>
          </p:nvPr>
        </p:nvGraphicFramePr>
        <p:xfrm>
          <a:off x="803999" y="1933161"/>
          <a:ext cx="10584000" cy="36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000">
                  <a:extLst>
                    <a:ext uri="{9D8B030D-6E8A-4147-A177-3AD203B41FA5}">
                      <a16:colId xmlns:a16="http://schemas.microsoft.com/office/drawing/2014/main" val="379846348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3656488413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4160842371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3713001656"/>
                    </a:ext>
                  </a:extLst>
                </a:gridCol>
              </a:tblGrid>
              <a:tr h="7416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차 모형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[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무작위숲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차 모형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[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LSTM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기반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오토인코더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차 모형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[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LSTM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기반 분류기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38664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실제 인스턴스의 계층적 샘플링 비율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([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훈련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검증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시험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]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또는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[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훈련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시험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8:2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6:2:2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6:2:2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237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학습지표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Accuracy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Mean Squared Error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Cross-entropy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40681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Epoch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26355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배치 크기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77285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초기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학습률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0.003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0.003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2742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89300E-D2B5-4F0E-80D0-460054573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441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5335389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비논리적인 측정값 범위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2C63E-F090-42DA-8209-83D7DB9E00B1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비논리적인 측정값 범위</a:t>
            </a: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Non-logical value range</a:t>
            </a: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P-PDG: 0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미만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69.8 MPa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초과 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P-TPT: 0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미만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37.4 MPa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초과 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P-MON-CKP: 0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미만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16.9 MPa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초과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0B1309-100D-4585-AC9A-E3E7F8558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22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5335389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구현 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PC 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73550-9AF7-4FF7-A841-F073BB88A711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인공지능 모형 구현에 사용된 </a:t>
            </a:r>
            <a:r>
              <a:rPr lang="en-US" altLang="ko-KR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PC </a:t>
            </a: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환경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CPU: AMD Ryzen 5800X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RAM: DDR4 3200MHz, 32GB with Dual channel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GPU: NVIDIA GeForce RTX 3060 GDDR6 12GB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SSD: SK Hynix P31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NVMe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2TB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0AC97C-AEDA-46F0-91C4-3743F7CD4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449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65877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사용한 통계적 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1BCAAD-41AB-43F1-B2F9-DC1333CF2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34" y="1367140"/>
            <a:ext cx="11310730" cy="727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1F27F5-1479-4F8B-AAFA-129EA1583D4A}"/>
              </a:ext>
            </a:extLst>
          </p:cNvPr>
          <p:cNvSpPr txBox="1"/>
          <p:nvPr/>
        </p:nvSpPr>
        <p:spPr>
          <a:xfrm>
            <a:off x="440634" y="997808"/>
            <a:ext cx="54120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TSFresh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package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추출한 시계열 자료의 통계적 특성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0F5F2-B6DA-4667-9347-34F39CD730C4}"/>
              </a:ext>
            </a:extLst>
          </p:cNvPr>
          <p:cNvSpPr txBox="1"/>
          <p:nvPr/>
        </p:nvSpPr>
        <p:spPr>
          <a:xfrm>
            <a:off x="440634" y="2364758"/>
            <a:ext cx="32720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 importance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CD230-F54D-434A-9B6A-60E0F486F9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36" y="2364758"/>
            <a:ext cx="5743025" cy="430726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0162C9-71F8-4F9A-93D3-06AE43420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9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65877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유정 이상 발생시점 탐지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2B312A-1DE9-4873-A411-63841B783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3BC4A-3239-4E62-B624-A3B5B2C29DBE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code: 1 (Abrupt increase of BSW)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C13089-C5C3-44CA-9D65-5EF1EFF1E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99" y="1505479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41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65877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유정 이상 발생시점 탐지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2B312A-1DE9-4873-A411-63841B783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3BC4A-3239-4E62-B624-A3B5B2C29DBE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code: 2 (Spurious closure of DHSV)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1E2A9-E96F-4F85-B814-73F630448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5" y="1411761"/>
            <a:ext cx="4680000" cy="46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033842-5DEB-4CAA-A8FF-DB1B785DA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98" y="145543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1B142801-A145-4420-B65F-75BC55D43B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8116D0-BB03-48E5-94C3-1177EF7F88AA}"/>
              </a:ext>
            </a:extLst>
          </p:cNvPr>
          <p:cNvSpPr/>
          <p:nvPr/>
        </p:nvSpPr>
        <p:spPr>
          <a:xfrm>
            <a:off x="981075" y="1091096"/>
            <a:ext cx="1892754" cy="154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115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01</a:t>
            </a:r>
            <a:endParaRPr lang="ko-KR" altLang="en-US" sz="11500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9ABB20-031B-46F3-9CBE-3E13D8502C74}"/>
              </a:ext>
            </a:extLst>
          </p:cNvPr>
          <p:cNvCxnSpPr/>
          <p:nvPr/>
        </p:nvCxnSpPr>
        <p:spPr>
          <a:xfrm flipH="1">
            <a:off x="1104900" y="2724150"/>
            <a:ext cx="11087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B0CFC5-C3F9-4A6C-8B81-B61287479B0A}"/>
              </a:ext>
            </a:extLst>
          </p:cNvPr>
          <p:cNvSpPr/>
          <p:nvPr/>
        </p:nvSpPr>
        <p:spPr>
          <a:xfrm>
            <a:off x="981075" y="3097426"/>
            <a:ext cx="5833793" cy="102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72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3587918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65877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유정 이상 발생시점 탐지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2B312A-1DE9-4873-A411-63841B783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3BC4A-3239-4E62-B624-A3B5B2C29DBE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code: 2 (Spurious closure of DHSV)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6EE575-9008-47C4-B9CB-CE37D6E4D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5" y="1411761"/>
            <a:ext cx="4680000" cy="46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E2F077-9911-455E-9170-C660D6A4CA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98" y="145543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7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65877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유정 이상 발생시점 탐지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2B312A-1DE9-4873-A411-63841B783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31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3BC4A-3239-4E62-B624-A3B5B2C29DBE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code: 2 (Spurious closure of DHSV)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885F04-2DF5-4A5F-8C2A-120BD334E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99" y="1505479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31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65877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유정 이상 발생시점 탐지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2B312A-1DE9-4873-A411-63841B783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32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3BC4A-3239-4E62-B624-A3B5B2C29DBE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code: 5 (Rapid productivity loss)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CDD118-7C80-49CD-A7D7-7F66CFFAA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5" y="1411761"/>
            <a:ext cx="4680000" cy="46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687D1D-6BCE-4D42-9C26-C421D4D65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98" y="145543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94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65877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유정 이상 발생시점 탐지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2B312A-1DE9-4873-A411-63841B783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33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3BC4A-3239-4E62-B624-A3B5B2C29DBE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code: 5 (Rapid productivity loss)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97D8E4-5D4C-469A-A29B-AF21EF6E5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99" y="1505479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88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65877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유정 이상 발생시점 탐지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2B312A-1DE9-4873-A411-63841B783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34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3BC4A-3239-4E62-B624-A3B5B2C29DBE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code: 6 (Quick restriction in PCK)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FF2B2B-BC45-4675-B1BE-2EEE3B1E2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5" y="1411761"/>
            <a:ext cx="4680000" cy="46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C83D54-2243-4F86-9D9E-EABD14DD1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98" y="145543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29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65877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유정 이상 발생시점 탐지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2B312A-1DE9-4873-A411-63841B783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35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3BC4A-3239-4E62-B624-A3B5B2C29DBE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code: 7 (Scaling in PCK)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847F3A-BD0C-4587-85CA-29AF60051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99" y="1505479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90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735" y="0"/>
            <a:ext cx="2514401" cy="7330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776746" y="197527"/>
            <a:ext cx="21603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Appendix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F5B72-C9B2-4BC6-9D64-2F3A658BBA27}"/>
              </a:ext>
            </a:extLst>
          </p:cNvPr>
          <p:cNvSpPr/>
          <p:nvPr/>
        </p:nvSpPr>
        <p:spPr>
          <a:xfrm>
            <a:off x="3232141" y="222918"/>
            <a:ext cx="65877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모형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유정 이상 발생시점 탐지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2B312A-1DE9-4873-A411-63841B783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36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3BC4A-3239-4E62-B624-A3B5B2C29DBE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code: 8 (Hydrate in production line)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BD2AB8-AFC3-4C81-ADAE-4EDB5CDA4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99" y="1505479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0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B8E845-1ECE-4970-8E40-7DEB825FD6DC}"/>
              </a:ext>
            </a:extLst>
          </p:cNvPr>
          <p:cNvSpPr/>
          <p:nvPr/>
        </p:nvSpPr>
        <p:spPr>
          <a:xfrm>
            <a:off x="638175" y="2345500"/>
            <a:ext cx="6534150" cy="61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975" b="1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이사만루체</a:t>
            </a:r>
            <a:endParaRPr lang="ko-KR" altLang="en-US" sz="3975" b="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480A06-A3A3-4060-A1D3-2FC481890D1F}"/>
              </a:ext>
            </a:extLst>
          </p:cNvPr>
          <p:cNvSpPr/>
          <p:nvPr/>
        </p:nvSpPr>
        <p:spPr>
          <a:xfrm>
            <a:off x="638175" y="2997876"/>
            <a:ext cx="6534150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200" b="1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Pretendard</a:t>
            </a:r>
            <a: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ko-KR" altLang="en-US" sz="24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E84047-552A-4FA5-B337-A5F5D63AE148}"/>
              </a:ext>
            </a:extLst>
          </p:cNvPr>
          <p:cNvSpPr/>
          <p:nvPr/>
        </p:nvSpPr>
        <p:spPr>
          <a:xfrm>
            <a:off x="638175" y="3627197"/>
            <a:ext cx="2688983" cy="4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Aft>
                <a:spcPts val="1200"/>
              </a:spcAft>
            </a:pPr>
            <a:r>
              <a:rPr lang="en-US" altLang="ko-KR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Barlow</a:t>
            </a:r>
            <a:endParaRPr lang="ko-KR" altLang="en-US" sz="19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EFFB83-FCC2-4DD1-8C66-932D0D2F1924}"/>
              </a:ext>
            </a:extLst>
          </p:cNvPr>
          <p:cNvSpPr/>
          <p:nvPr/>
        </p:nvSpPr>
        <p:spPr>
          <a:xfrm>
            <a:off x="638175" y="654695"/>
            <a:ext cx="6534150" cy="61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975" b="1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사용폰트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EFFB93-3223-4BB2-B6DD-5D0537D84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37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07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2537963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문헌조사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65722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748DD2-7AD2-497B-902C-8D77769A5B51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3W dataset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R. E. V. Vargas et al (2019)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673C23F-7260-42E9-913D-6D512B42F1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98" y="2198578"/>
            <a:ext cx="5176604" cy="3706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F2EB59-7D9D-4A36-8E43-01419B504361}"/>
              </a:ext>
            </a:extLst>
          </p:cNvPr>
          <p:cNvSpPr txBox="1"/>
          <p:nvPr/>
        </p:nvSpPr>
        <p:spPr>
          <a:xfrm>
            <a:off x="3400389" y="6043177"/>
            <a:ext cx="5391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3W dataset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자료의 예시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(R. E. V. Vargas et al, 2019)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28343D6B-E9FF-41C5-8334-F62FD979E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32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2537963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문헌조사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65722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748DD2-7AD2-497B-902C-8D77769A5B51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3W dataset</a:t>
            </a:r>
            <a:r>
              <a:rPr lang="ko-KR" altLang="en-US" sz="2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활용한 연구 사례</a:t>
            </a:r>
            <a:endParaRPr lang="en-US" altLang="ko-KR" sz="2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L. Magnusson, J. Olsson and C. Tran (2023)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ARN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Network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등을 사용하여 유정 이상의 종류를 분류함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M.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Turan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and J.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Jäschke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(2021)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시계열 내 통계적 특성 추출과 무작위숲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(Random forest)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등을 사용하여 유정 이상의 종류를 분류함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S.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Figueirêdo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et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al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(2021)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C-AMDATS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등을 사용하여 유정 이상치의 패턴을 분석함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5BB03-670C-4DFA-A381-D7449CEBEACF}"/>
              </a:ext>
            </a:extLst>
          </p:cNvPr>
          <p:cNvSpPr txBox="1"/>
          <p:nvPr/>
        </p:nvSpPr>
        <p:spPr>
          <a:xfrm>
            <a:off x="928348" y="5268622"/>
            <a:ext cx="10197618" cy="63105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  <a:sym typeface="Wingdings" panose="05000000000000000000" pitchFamily="2" charset="2"/>
              </a:rPr>
              <a:t>주어진 시계열 자료에 대해 </a:t>
            </a:r>
            <a:r>
              <a:rPr lang="en-US" altLang="ko-KR" sz="20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  <a:sym typeface="Wingdings" panose="05000000000000000000" pitchFamily="2" charset="2"/>
              </a:rPr>
              <a:t>(1) </a:t>
            </a:r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  <a:sym typeface="Wingdings" panose="05000000000000000000" pitchFamily="2" charset="2"/>
              </a:rPr>
              <a:t>유정 이상의 종류와 </a:t>
            </a:r>
            <a:r>
              <a:rPr lang="en-US" altLang="ko-KR" sz="20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  <a:sym typeface="Wingdings" panose="05000000000000000000" pitchFamily="2" charset="2"/>
              </a:rPr>
              <a:t>(2) </a:t>
            </a:r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  <a:sym typeface="Wingdings" panose="05000000000000000000" pitchFamily="2" charset="2"/>
              </a:rPr>
              <a:t>유정 이상의 발생 시점을 탐지하고자 함</a:t>
            </a:r>
            <a:endParaRPr lang="ko-KR" alt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F45F0F-7ED5-4915-A54E-98C81B96A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764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493892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개발동기 및 목적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65722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8E3C1-54B3-4812-BB25-6B1955F7688E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인공지능 모형의 개발동기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" panose="02000503000000020004" pitchFamily="50" charset="-127"/>
              </a:rPr>
              <a:t>인공지능 모형의 개발목적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" panose="020005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3W dataset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에서 제시된 총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가지 측정변수들을 이용하여 유정의 이상징후를 탐지하고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이를 기반으로 유정 이상의 발생시점을 알아내고자 함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cs typeface="Pretendard" panose="020005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B387D0-7883-4526-99A5-1D605E1C1B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" y="1815833"/>
            <a:ext cx="3091885" cy="22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D5966-DB07-4BD0-AF80-5F28966FE33E}"/>
              </a:ext>
            </a:extLst>
          </p:cNvPr>
          <p:cNvSpPr txBox="1"/>
          <p:nvPr/>
        </p:nvSpPr>
        <p:spPr>
          <a:xfrm>
            <a:off x="548385" y="4144092"/>
            <a:ext cx="382187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유정 이상징후 발생에 따른 측정변수들의 변화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(R. E. V. Vargas et al, 2019)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7D677BFB-66C3-4034-8EBD-3A9E69BE77EC}"/>
              </a:ext>
            </a:extLst>
          </p:cNvPr>
          <p:cNvSpPr/>
          <p:nvPr/>
        </p:nvSpPr>
        <p:spPr>
          <a:xfrm rot="10800000">
            <a:off x="4646355" y="2137861"/>
            <a:ext cx="1205948" cy="387626"/>
          </a:xfrm>
          <a:prstGeom prst="leftArrow">
            <a:avLst>
              <a:gd name="adj1" fmla="val 44872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B2908D42-6C3E-42ED-A64B-0F834F92A429}"/>
              </a:ext>
            </a:extLst>
          </p:cNvPr>
          <p:cNvSpPr/>
          <p:nvPr/>
        </p:nvSpPr>
        <p:spPr>
          <a:xfrm rot="10800000">
            <a:off x="4646355" y="3357103"/>
            <a:ext cx="1205948" cy="387626"/>
          </a:xfrm>
          <a:prstGeom prst="leftArrow">
            <a:avLst>
              <a:gd name="adj1" fmla="val 44872"/>
              <a:gd name="adj2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기어 헤드">
            <a:extLst>
              <a:ext uri="{FF2B5EF4-FFF2-40B4-BE49-F238E27FC236}">
                <a16:creationId xmlns:a16="http://schemas.microsoft.com/office/drawing/2014/main" id="{9D9868F9-DB64-4F94-9164-99FDB797C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8726" y="3091554"/>
            <a:ext cx="914400" cy="914400"/>
          </a:xfrm>
          <a:prstGeom prst="rect">
            <a:avLst/>
          </a:prstGeom>
        </p:spPr>
      </p:pic>
      <p:pic>
        <p:nvPicPr>
          <p:cNvPr id="6" name="그래픽 5" descr="건설현장 인부">
            <a:extLst>
              <a:ext uri="{FF2B5EF4-FFF2-40B4-BE49-F238E27FC236}">
                <a16:creationId xmlns:a16="http://schemas.microsoft.com/office/drawing/2014/main" id="{65955591-BC9E-4350-995C-D0CC6146F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3390" y="1874474"/>
            <a:ext cx="914400" cy="914400"/>
          </a:xfrm>
          <a:prstGeom prst="rect">
            <a:avLst/>
          </a:prstGeom>
        </p:spPr>
      </p:pic>
      <p:pic>
        <p:nvPicPr>
          <p:cNvPr id="20" name="그래픽 19" descr="스톱워치">
            <a:extLst>
              <a:ext uri="{FF2B5EF4-FFF2-40B4-BE49-F238E27FC236}">
                <a16:creationId xmlns:a16="http://schemas.microsoft.com/office/drawing/2014/main" id="{2C2830BE-5DCE-4E28-8663-FC9B4235DD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20404" y="1874472"/>
            <a:ext cx="914400" cy="914400"/>
          </a:xfrm>
          <a:prstGeom prst="rect">
            <a:avLst/>
          </a:prstGeom>
        </p:spPr>
      </p:pic>
      <p:pic>
        <p:nvPicPr>
          <p:cNvPr id="22" name="그래픽 21" descr="데이터베이스">
            <a:extLst>
              <a:ext uri="{FF2B5EF4-FFF2-40B4-BE49-F238E27FC236}">
                <a16:creationId xmlns:a16="http://schemas.microsoft.com/office/drawing/2014/main" id="{CB02F050-72CD-4E68-83F0-320D9A22B5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6004" y="1874472"/>
            <a:ext cx="914400" cy="914400"/>
          </a:xfrm>
          <a:prstGeom prst="rect">
            <a:avLst/>
          </a:prstGeom>
        </p:spPr>
      </p:pic>
      <p:pic>
        <p:nvPicPr>
          <p:cNvPr id="24" name="그래픽 23" descr="가로 막대형 차트">
            <a:extLst>
              <a:ext uri="{FF2B5EF4-FFF2-40B4-BE49-F238E27FC236}">
                <a16:creationId xmlns:a16="http://schemas.microsoft.com/office/drawing/2014/main" id="{9CC3A602-0193-437E-9151-4680DC9412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30834" y="1874472"/>
            <a:ext cx="914400" cy="914400"/>
          </a:xfrm>
          <a:prstGeom prst="rect">
            <a:avLst/>
          </a:prstGeom>
        </p:spPr>
      </p:pic>
      <p:pic>
        <p:nvPicPr>
          <p:cNvPr id="26" name="그래픽 25" descr="모임">
            <a:extLst>
              <a:ext uri="{FF2B5EF4-FFF2-40B4-BE49-F238E27FC236}">
                <a16:creationId xmlns:a16="http://schemas.microsoft.com/office/drawing/2014/main" id="{EC43BCAB-EB95-4709-A280-140ADAFE12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745234" y="1874472"/>
            <a:ext cx="914400" cy="914400"/>
          </a:xfrm>
          <a:prstGeom prst="rect">
            <a:avLst/>
          </a:prstGeom>
        </p:spPr>
      </p:pic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F57C8AE4-38D7-4CB2-954A-FB1A656242E7}"/>
              </a:ext>
            </a:extLst>
          </p:cNvPr>
          <p:cNvSpPr/>
          <p:nvPr/>
        </p:nvSpPr>
        <p:spPr>
          <a:xfrm>
            <a:off x="7411917" y="2032644"/>
            <a:ext cx="598057" cy="59805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더하기 기호 30">
            <a:extLst>
              <a:ext uri="{FF2B5EF4-FFF2-40B4-BE49-F238E27FC236}">
                <a16:creationId xmlns:a16="http://schemas.microsoft.com/office/drawing/2014/main" id="{4E810B0E-47E0-41F7-B5F4-4BA9F0FA77CA}"/>
              </a:ext>
            </a:extLst>
          </p:cNvPr>
          <p:cNvSpPr/>
          <p:nvPr/>
        </p:nvSpPr>
        <p:spPr>
          <a:xfrm>
            <a:off x="7407790" y="3249726"/>
            <a:ext cx="598057" cy="598057"/>
          </a:xfrm>
          <a:prstGeom prst="mathPl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건설현장 인부">
            <a:extLst>
              <a:ext uri="{FF2B5EF4-FFF2-40B4-BE49-F238E27FC236}">
                <a16:creationId xmlns:a16="http://schemas.microsoft.com/office/drawing/2014/main" id="{2809CD0B-D7C2-4D05-81E7-B862E4B570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96019" y="3091554"/>
            <a:ext cx="914400" cy="91440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8B4B448-B8C9-435D-86DB-75AC6278B101}"/>
              </a:ext>
            </a:extLst>
          </p:cNvPr>
          <p:cNvCxnSpPr/>
          <p:nvPr/>
        </p:nvCxnSpPr>
        <p:spPr>
          <a:xfrm>
            <a:off x="2226365" y="1795955"/>
            <a:ext cx="0" cy="2124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F47A42-8ED9-45AA-A6C5-2F1656852105}"/>
              </a:ext>
            </a:extLst>
          </p:cNvPr>
          <p:cNvSpPr txBox="1"/>
          <p:nvPr/>
        </p:nvSpPr>
        <p:spPr>
          <a:xfrm>
            <a:off x="5681263" y="4144092"/>
            <a:ext cx="405110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현장 엔지니어의 판단을 돕기 위한 인공지능 모형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225F38CF-0293-4D59-AFA8-4E7D6AB80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66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2537963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독창성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65722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01729-1FC1-4224-8EAD-F0CC0199BB9D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제안한 단계적 인공지능 모형의 독창성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6DB791-1D63-49FC-BB47-017A4D062825}"/>
              </a:ext>
            </a:extLst>
          </p:cNvPr>
          <p:cNvSpPr txBox="1"/>
          <p:nvPr/>
        </p:nvSpPr>
        <p:spPr>
          <a:xfrm>
            <a:off x="905730" y="5629249"/>
            <a:ext cx="28969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단계적 인공지능 모형의 구축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0B233-66AF-46D3-9938-75AAEE250877}"/>
              </a:ext>
            </a:extLst>
          </p:cNvPr>
          <p:cNvSpPr txBox="1"/>
          <p:nvPr/>
        </p:nvSpPr>
        <p:spPr>
          <a:xfrm>
            <a:off x="4936385" y="5631936"/>
            <a:ext cx="24160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비논리적인 측정값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85211-863A-4104-84A6-2C601C510A10}"/>
              </a:ext>
            </a:extLst>
          </p:cNvPr>
          <p:cNvSpPr txBox="1"/>
          <p:nvPr/>
        </p:nvSpPr>
        <p:spPr>
          <a:xfrm>
            <a:off x="8615925" y="5648113"/>
            <a:ext cx="263084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2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차 모형 학습자료의 선별</a:t>
            </a: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2CCCE13C-A5B6-4CB1-BF9F-65D7942ECFE7}"/>
              </a:ext>
            </a:extLst>
          </p:cNvPr>
          <p:cNvSpPr/>
          <p:nvPr/>
        </p:nvSpPr>
        <p:spPr>
          <a:xfrm>
            <a:off x="1613739" y="2473278"/>
            <a:ext cx="148093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 모형</a:t>
            </a:r>
          </a:p>
        </p:txBody>
      </p: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22CA06B0-1F65-4AFF-AA9F-E9FFA3C95430}"/>
              </a:ext>
            </a:extLst>
          </p:cNvPr>
          <p:cNvSpPr/>
          <p:nvPr/>
        </p:nvSpPr>
        <p:spPr>
          <a:xfrm>
            <a:off x="1626364" y="1635967"/>
            <a:ext cx="1479600" cy="558000"/>
          </a:xfrm>
          <a:prstGeom prst="flowChartInputOutput">
            <a:avLst/>
          </a:prstGeom>
          <a:solidFill>
            <a:srgbClr val="D08DA3"/>
          </a:solidFill>
          <a:ln>
            <a:solidFill>
              <a:srgbClr val="D08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3W dataset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76B2EB7C-F27B-4C16-8199-6BD3C4E94B29}"/>
              </a:ext>
            </a:extLst>
          </p:cNvPr>
          <p:cNvSpPr/>
          <p:nvPr/>
        </p:nvSpPr>
        <p:spPr>
          <a:xfrm>
            <a:off x="2220824" y="2228418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E3429A27-FC30-4320-BBCE-EAF10E0891DA}"/>
              </a:ext>
            </a:extLst>
          </p:cNvPr>
          <p:cNvSpPr/>
          <p:nvPr/>
        </p:nvSpPr>
        <p:spPr>
          <a:xfrm rot="2700000">
            <a:off x="1466254" y="2974483"/>
            <a:ext cx="278296" cy="573277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C5D10D54-829A-4F60-8495-CD7CDEE36D1B}"/>
              </a:ext>
            </a:extLst>
          </p:cNvPr>
          <p:cNvSpPr/>
          <p:nvPr/>
        </p:nvSpPr>
        <p:spPr>
          <a:xfrm>
            <a:off x="1994876" y="3026177"/>
            <a:ext cx="278296" cy="433932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C665D2BE-92B8-4D09-8DC8-DF28390CDCD7}"/>
              </a:ext>
            </a:extLst>
          </p:cNvPr>
          <p:cNvSpPr/>
          <p:nvPr/>
        </p:nvSpPr>
        <p:spPr>
          <a:xfrm rot="-2700000">
            <a:off x="2906471" y="2964777"/>
            <a:ext cx="278296" cy="588378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9287F1-DED3-4605-BBFC-8BA550EAE605}"/>
              </a:ext>
            </a:extLst>
          </p:cNvPr>
          <p:cNvGrpSpPr/>
          <p:nvPr/>
        </p:nvGrpSpPr>
        <p:grpSpPr>
          <a:xfrm>
            <a:off x="2388388" y="3191657"/>
            <a:ext cx="367782" cy="92016"/>
            <a:chOff x="2045429" y="3387966"/>
            <a:chExt cx="367782" cy="9201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7CF5689-F6C4-4B7D-ADEB-352CDF074601}"/>
                </a:ext>
              </a:extLst>
            </p:cNvPr>
            <p:cNvSpPr/>
            <p:nvPr/>
          </p:nvSpPr>
          <p:spPr>
            <a:xfrm>
              <a:off x="2045429" y="3387966"/>
              <a:ext cx="89452" cy="89452"/>
            </a:xfrm>
            <a:prstGeom prst="ellipse">
              <a:avLst/>
            </a:prstGeom>
            <a:solidFill>
              <a:srgbClr val="01427A"/>
            </a:solidFill>
            <a:ln>
              <a:solidFill>
                <a:srgbClr val="014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E502EE0-F852-451F-A33F-57C2AC0B0CEC}"/>
                </a:ext>
              </a:extLst>
            </p:cNvPr>
            <p:cNvSpPr/>
            <p:nvPr/>
          </p:nvSpPr>
          <p:spPr>
            <a:xfrm>
              <a:off x="2184577" y="3387966"/>
              <a:ext cx="89452" cy="89452"/>
            </a:xfrm>
            <a:prstGeom prst="ellipse">
              <a:avLst/>
            </a:prstGeom>
            <a:solidFill>
              <a:srgbClr val="01427A"/>
            </a:solidFill>
            <a:ln>
              <a:solidFill>
                <a:srgbClr val="014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0EEF7D3-F61B-4CF8-9F21-AA1831E2B11A}"/>
                </a:ext>
              </a:extLst>
            </p:cNvPr>
            <p:cNvSpPr/>
            <p:nvPr/>
          </p:nvSpPr>
          <p:spPr>
            <a:xfrm>
              <a:off x="2323759" y="3390530"/>
              <a:ext cx="89452" cy="89452"/>
            </a:xfrm>
            <a:prstGeom prst="ellipse">
              <a:avLst/>
            </a:prstGeom>
            <a:solidFill>
              <a:srgbClr val="01427A"/>
            </a:solidFill>
            <a:ln>
              <a:solidFill>
                <a:srgbClr val="014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7AAF51D7-FAA5-4061-830E-A38D50323A8D}"/>
              </a:ext>
            </a:extLst>
          </p:cNvPr>
          <p:cNvSpPr/>
          <p:nvPr/>
        </p:nvSpPr>
        <p:spPr>
          <a:xfrm>
            <a:off x="636844" y="3485724"/>
            <a:ext cx="976895" cy="498519"/>
          </a:xfrm>
          <a:prstGeom prst="flowChartProcess">
            <a:avLst/>
          </a:prstGeom>
          <a:solidFill>
            <a:srgbClr val="D08DA3"/>
          </a:solidFill>
          <a:ln>
            <a:solidFill>
              <a:srgbClr val="D08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Normal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A4499B16-DC44-43C7-B505-715EF0E582B4}"/>
              </a:ext>
            </a:extLst>
          </p:cNvPr>
          <p:cNvSpPr/>
          <p:nvPr/>
        </p:nvSpPr>
        <p:spPr>
          <a:xfrm>
            <a:off x="1642237" y="3485724"/>
            <a:ext cx="976895" cy="498519"/>
          </a:xfrm>
          <a:prstGeom prst="flowChartProcess">
            <a:avLst/>
          </a:prstGeom>
          <a:solidFill>
            <a:srgbClr val="D08DA3"/>
          </a:solidFill>
          <a:ln>
            <a:solidFill>
              <a:srgbClr val="D08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1</a:t>
            </a:r>
          </a:p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(BSW)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15A34892-B440-4727-80B0-BD1CACB8AAB5}"/>
              </a:ext>
            </a:extLst>
          </p:cNvPr>
          <p:cNvSpPr/>
          <p:nvPr/>
        </p:nvSpPr>
        <p:spPr>
          <a:xfrm>
            <a:off x="2840189" y="3487367"/>
            <a:ext cx="988085" cy="498519"/>
          </a:xfrm>
          <a:prstGeom prst="flowChartProcess">
            <a:avLst/>
          </a:prstGeom>
          <a:solidFill>
            <a:srgbClr val="D08DA3"/>
          </a:solidFill>
          <a:ln>
            <a:solidFill>
              <a:srgbClr val="D08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8</a:t>
            </a:r>
          </a:p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(Hydrate)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CDA77AAD-C580-49DA-AE29-6E03EFFE9CB9}"/>
              </a:ext>
            </a:extLst>
          </p:cNvPr>
          <p:cNvSpPr/>
          <p:nvPr/>
        </p:nvSpPr>
        <p:spPr>
          <a:xfrm>
            <a:off x="1618375" y="4288269"/>
            <a:ext cx="104400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 모형</a:t>
            </a: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37EFB8EC-8CF7-48B0-AF67-597453222857}"/>
              </a:ext>
            </a:extLst>
          </p:cNvPr>
          <p:cNvSpPr/>
          <p:nvPr/>
        </p:nvSpPr>
        <p:spPr>
          <a:xfrm>
            <a:off x="2840189" y="4291192"/>
            <a:ext cx="104400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 모형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B77CB9AC-1E22-4CF7-8578-F11484827BEF}"/>
              </a:ext>
            </a:extLst>
          </p:cNvPr>
          <p:cNvSpPr/>
          <p:nvPr/>
        </p:nvSpPr>
        <p:spPr>
          <a:xfrm>
            <a:off x="1991536" y="4024255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6C559E7A-0AEF-4B97-A738-4AF9F63680CC}"/>
              </a:ext>
            </a:extLst>
          </p:cNvPr>
          <p:cNvSpPr/>
          <p:nvPr/>
        </p:nvSpPr>
        <p:spPr>
          <a:xfrm>
            <a:off x="3195083" y="4024254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526F2DDF-773B-48AC-A3A0-1572F957682F}"/>
              </a:ext>
            </a:extLst>
          </p:cNvPr>
          <p:cNvSpPr/>
          <p:nvPr/>
        </p:nvSpPr>
        <p:spPr>
          <a:xfrm>
            <a:off x="1991536" y="4844532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CF720F3C-1DB1-47D3-957A-2BBB4ACFB3A1}"/>
              </a:ext>
            </a:extLst>
          </p:cNvPr>
          <p:cNvSpPr/>
          <p:nvPr/>
        </p:nvSpPr>
        <p:spPr>
          <a:xfrm>
            <a:off x="3195083" y="4844531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3">
            <a:extLst>
              <a:ext uri="{FF2B5EF4-FFF2-40B4-BE49-F238E27FC236}">
                <a16:creationId xmlns:a16="http://schemas.microsoft.com/office/drawing/2014/main" id="{2060B426-B853-4E47-B9B8-501B0936D5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b="65633"/>
          <a:stretch/>
        </p:blipFill>
        <p:spPr>
          <a:xfrm>
            <a:off x="1308726" y="5105409"/>
            <a:ext cx="1440972" cy="49521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4" name="Picture 3">
            <a:extLst>
              <a:ext uri="{FF2B5EF4-FFF2-40B4-BE49-F238E27FC236}">
                <a16:creationId xmlns:a16="http://schemas.microsoft.com/office/drawing/2014/main" id="{7681C2F3-8591-47B5-8CCB-3EFBCADF75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b="65633"/>
          <a:stretch/>
        </p:blipFill>
        <p:spPr>
          <a:xfrm>
            <a:off x="2752893" y="5105409"/>
            <a:ext cx="1440972" cy="49521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1B5D101-3685-43A9-96C0-15E18B875E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448"/>
          <a:stretch/>
        </p:blipFill>
        <p:spPr>
          <a:xfrm>
            <a:off x="5046901" y="1729078"/>
            <a:ext cx="2205452" cy="1586912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E5588A1-8C29-43CF-BA40-4E91851040B3}"/>
              </a:ext>
            </a:extLst>
          </p:cNvPr>
          <p:cNvSpPr/>
          <p:nvPr/>
        </p:nvSpPr>
        <p:spPr>
          <a:xfrm>
            <a:off x="5623928" y="1729409"/>
            <a:ext cx="593462" cy="1561639"/>
          </a:xfrm>
          <a:prstGeom prst="roundRect">
            <a:avLst>
              <a:gd name="adj" fmla="val 693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D2F4A91-2A1E-48B9-A103-FDA8BE6B28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6901" y="3727078"/>
            <a:ext cx="2195015" cy="1596375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B82AEB1-C2B2-4EB6-ACB4-5603DF169235}"/>
              </a:ext>
            </a:extLst>
          </p:cNvPr>
          <p:cNvSpPr/>
          <p:nvPr/>
        </p:nvSpPr>
        <p:spPr>
          <a:xfrm>
            <a:off x="6130788" y="3741821"/>
            <a:ext cx="593462" cy="1561639"/>
          </a:xfrm>
          <a:prstGeom prst="roundRect">
            <a:avLst>
              <a:gd name="adj" fmla="val 693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546BA6B-9393-4CAD-8260-A9ED014DF6D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7" t="11710" r="6764" b="10417"/>
          <a:stretch/>
        </p:blipFill>
        <p:spPr>
          <a:xfrm>
            <a:off x="8942598" y="3609793"/>
            <a:ext cx="1993368" cy="1999626"/>
          </a:xfrm>
          <a:prstGeom prst="rect">
            <a:avLst/>
          </a:prstGeom>
        </p:spPr>
      </p:pic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78E9C56E-F510-4B04-A637-E3F19792113D}"/>
              </a:ext>
            </a:extLst>
          </p:cNvPr>
          <p:cNvSpPr/>
          <p:nvPr/>
        </p:nvSpPr>
        <p:spPr>
          <a:xfrm>
            <a:off x="8482394" y="2281483"/>
            <a:ext cx="2897910" cy="104995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LSTM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기반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오토인코더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PCA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2" name="순서도: 데이터 51">
            <a:extLst>
              <a:ext uri="{FF2B5EF4-FFF2-40B4-BE49-F238E27FC236}">
                <a16:creationId xmlns:a16="http://schemas.microsoft.com/office/drawing/2014/main" id="{70A96105-DAFD-4D64-9FA9-F77EAE0B35C5}"/>
              </a:ext>
            </a:extLst>
          </p:cNvPr>
          <p:cNvSpPr/>
          <p:nvPr/>
        </p:nvSpPr>
        <p:spPr>
          <a:xfrm>
            <a:off x="9204585" y="1408817"/>
            <a:ext cx="1479600" cy="558000"/>
          </a:xfrm>
          <a:prstGeom prst="flowChartInputOutput">
            <a:avLst/>
          </a:prstGeom>
          <a:solidFill>
            <a:srgbClr val="D08DA3"/>
          </a:solidFill>
          <a:ln>
            <a:solidFill>
              <a:srgbClr val="D08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3W dataset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27A93E6A-2A1B-4239-8194-BC46B81D4BA4}"/>
              </a:ext>
            </a:extLst>
          </p:cNvPr>
          <p:cNvSpPr/>
          <p:nvPr/>
        </p:nvSpPr>
        <p:spPr>
          <a:xfrm>
            <a:off x="9800134" y="2014304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0B73F801-A485-41C7-8E54-8094D08E2395}"/>
              </a:ext>
            </a:extLst>
          </p:cNvPr>
          <p:cNvSpPr/>
          <p:nvPr/>
        </p:nvSpPr>
        <p:spPr>
          <a:xfrm>
            <a:off x="9792201" y="3376317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7CF3B739-F0AC-472B-99E1-5D4A6E8B1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384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1B142801-A145-4420-B65F-75BC55D43B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8116D0-BB03-48E5-94C3-1177EF7F88AA}"/>
              </a:ext>
            </a:extLst>
          </p:cNvPr>
          <p:cNvSpPr/>
          <p:nvPr/>
        </p:nvSpPr>
        <p:spPr>
          <a:xfrm>
            <a:off x="981075" y="1091096"/>
            <a:ext cx="193465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115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02</a:t>
            </a:r>
            <a:endParaRPr lang="ko-KR" altLang="en-US" sz="11500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9ABB20-031B-46F3-9CBE-3E13D8502C74}"/>
              </a:ext>
            </a:extLst>
          </p:cNvPr>
          <p:cNvCxnSpPr/>
          <p:nvPr/>
        </p:nvCxnSpPr>
        <p:spPr>
          <a:xfrm flipH="1">
            <a:off x="1104900" y="2724150"/>
            <a:ext cx="110871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B0CFC5-C3F9-4A6C-8B81-B61287479B0A}"/>
              </a:ext>
            </a:extLst>
          </p:cNvPr>
          <p:cNvSpPr/>
          <p:nvPr/>
        </p:nvSpPr>
        <p:spPr>
          <a:xfrm>
            <a:off x="981075" y="3097426"/>
            <a:ext cx="5833793" cy="102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7200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818982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6D59DE2-F2D9-465E-9B1F-1F6BCF20F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90"/>
            <a:ext cx="12188953" cy="68576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5F2EA31-5D51-4CFD-8461-ED56C5338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36" y="0"/>
            <a:ext cx="657224" cy="733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A336DF-EAE0-40EC-A399-184BF8EB026C}"/>
              </a:ext>
            </a:extLst>
          </p:cNvPr>
          <p:cNvSpPr/>
          <p:nvPr/>
        </p:nvSpPr>
        <p:spPr>
          <a:xfrm>
            <a:off x="1352550" y="273050"/>
            <a:ext cx="604891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본론</a:t>
            </a:r>
            <a:r>
              <a:rPr lang="en-US" altLang="ko-KR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모형구조 및 </a:t>
            </a:r>
            <a:r>
              <a:rPr lang="ko-KR" altLang="en-US" sz="3000" dirty="0" err="1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endParaRPr lang="ko-KR" altLang="en-US" sz="30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8777C-598D-4FD9-88DE-0F296BDA6587}"/>
              </a:ext>
            </a:extLst>
          </p:cNvPr>
          <p:cNvSpPr/>
          <p:nvPr/>
        </p:nvSpPr>
        <p:spPr>
          <a:xfrm>
            <a:off x="600075" y="202096"/>
            <a:ext cx="75247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altLang="ko-KR" sz="3600" b="1" dirty="0">
                <a:solidFill>
                  <a:schemeClr val="bg1"/>
                </a:solidFill>
                <a:latin typeface="Barlow" panose="00000500000000000000" pitchFamily="2" charset="0"/>
                <a:ea typeface="이사만루체 Medium" panose="00000600000000000000" pitchFamily="2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Barlow" panose="00000500000000000000" pitchFamily="2" charset="0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993E8-FBB1-4C6B-8859-715B806A7BF0}"/>
              </a:ext>
            </a:extLst>
          </p:cNvPr>
          <p:cNvSpPr txBox="1"/>
          <p:nvPr/>
        </p:nvSpPr>
        <p:spPr>
          <a:xfrm>
            <a:off x="599737" y="952918"/>
            <a:ext cx="10992524" cy="55976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제안한 인공지능 모형의 개요</a:t>
            </a:r>
            <a:endParaRPr lang="en-US" altLang="ko-KR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753E31-5288-448D-8B95-28AFED279B3A}"/>
              </a:ext>
            </a:extLst>
          </p:cNvPr>
          <p:cNvSpPr txBox="1"/>
          <p:nvPr/>
        </p:nvSpPr>
        <p:spPr>
          <a:xfrm>
            <a:off x="1435923" y="5750402"/>
            <a:ext cx="343555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제안한 인공지능 모형의 전체 구조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DB203818-E014-42D6-8C74-E4BB50C31B98}"/>
              </a:ext>
            </a:extLst>
          </p:cNvPr>
          <p:cNvSpPr/>
          <p:nvPr/>
        </p:nvSpPr>
        <p:spPr>
          <a:xfrm>
            <a:off x="2379052" y="2562730"/>
            <a:ext cx="148093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 모형</a:t>
            </a:r>
          </a:p>
        </p:txBody>
      </p:sp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B553DBD4-1607-404A-B67F-CDAAFD1DFB8F}"/>
              </a:ext>
            </a:extLst>
          </p:cNvPr>
          <p:cNvSpPr/>
          <p:nvPr/>
        </p:nvSpPr>
        <p:spPr>
          <a:xfrm>
            <a:off x="2391677" y="1725419"/>
            <a:ext cx="1479600" cy="558000"/>
          </a:xfrm>
          <a:prstGeom prst="flowChartInputOutput">
            <a:avLst/>
          </a:prstGeom>
          <a:solidFill>
            <a:srgbClr val="D08DA3"/>
          </a:solidFill>
          <a:ln>
            <a:solidFill>
              <a:srgbClr val="D08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3W dataset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5D11FEA-BDA5-4690-A4E5-63B77F3596A5}"/>
              </a:ext>
            </a:extLst>
          </p:cNvPr>
          <p:cNvSpPr/>
          <p:nvPr/>
        </p:nvSpPr>
        <p:spPr>
          <a:xfrm>
            <a:off x="2986137" y="2317870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BB7294F-43D7-4453-9A23-A6D9C41CC165}"/>
              </a:ext>
            </a:extLst>
          </p:cNvPr>
          <p:cNvSpPr/>
          <p:nvPr/>
        </p:nvSpPr>
        <p:spPr>
          <a:xfrm rot="2700000">
            <a:off x="2231567" y="3063935"/>
            <a:ext cx="278296" cy="573277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1D51AF3-926E-4D10-A3C9-FEBFB0D87AE4}"/>
              </a:ext>
            </a:extLst>
          </p:cNvPr>
          <p:cNvSpPr/>
          <p:nvPr/>
        </p:nvSpPr>
        <p:spPr>
          <a:xfrm>
            <a:off x="2760189" y="3115629"/>
            <a:ext cx="278296" cy="433932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38400A05-B57F-4044-97F9-94685755E637}"/>
              </a:ext>
            </a:extLst>
          </p:cNvPr>
          <p:cNvSpPr/>
          <p:nvPr/>
        </p:nvSpPr>
        <p:spPr>
          <a:xfrm rot="-2700000">
            <a:off x="3671784" y="3054229"/>
            <a:ext cx="278296" cy="588378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65EBF1-549C-43BB-9443-2CD3B35D83AD}"/>
              </a:ext>
            </a:extLst>
          </p:cNvPr>
          <p:cNvGrpSpPr/>
          <p:nvPr/>
        </p:nvGrpSpPr>
        <p:grpSpPr>
          <a:xfrm>
            <a:off x="3153701" y="3281109"/>
            <a:ext cx="367782" cy="92016"/>
            <a:chOff x="2045429" y="3387966"/>
            <a:chExt cx="367782" cy="9201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56A702A-75D7-4035-A026-AFAB07FC7951}"/>
                </a:ext>
              </a:extLst>
            </p:cNvPr>
            <p:cNvSpPr/>
            <p:nvPr/>
          </p:nvSpPr>
          <p:spPr>
            <a:xfrm>
              <a:off x="2045429" y="3387966"/>
              <a:ext cx="89452" cy="89452"/>
            </a:xfrm>
            <a:prstGeom prst="ellipse">
              <a:avLst/>
            </a:prstGeom>
            <a:solidFill>
              <a:srgbClr val="01427A"/>
            </a:solidFill>
            <a:ln>
              <a:solidFill>
                <a:srgbClr val="014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639B2D7-B9C3-4FE7-8AC5-B372EFD78648}"/>
                </a:ext>
              </a:extLst>
            </p:cNvPr>
            <p:cNvSpPr/>
            <p:nvPr/>
          </p:nvSpPr>
          <p:spPr>
            <a:xfrm>
              <a:off x="2184577" y="3387966"/>
              <a:ext cx="89452" cy="89452"/>
            </a:xfrm>
            <a:prstGeom prst="ellipse">
              <a:avLst/>
            </a:prstGeom>
            <a:solidFill>
              <a:srgbClr val="01427A"/>
            </a:solidFill>
            <a:ln>
              <a:solidFill>
                <a:srgbClr val="014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0DEAC09-487D-4221-A721-31A1D694BCCD}"/>
                </a:ext>
              </a:extLst>
            </p:cNvPr>
            <p:cNvSpPr/>
            <p:nvPr/>
          </p:nvSpPr>
          <p:spPr>
            <a:xfrm>
              <a:off x="2323759" y="3390530"/>
              <a:ext cx="89452" cy="89452"/>
            </a:xfrm>
            <a:prstGeom prst="ellipse">
              <a:avLst/>
            </a:prstGeom>
            <a:solidFill>
              <a:srgbClr val="01427A"/>
            </a:solidFill>
            <a:ln>
              <a:solidFill>
                <a:srgbClr val="014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2DA35E97-412F-4E81-A915-F28A637D0DB4}"/>
              </a:ext>
            </a:extLst>
          </p:cNvPr>
          <p:cNvSpPr/>
          <p:nvPr/>
        </p:nvSpPr>
        <p:spPr>
          <a:xfrm>
            <a:off x="1402157" y="3575176"/>
            <a:ext cx="976895" cy="498519"/>
          </a:xfrm>
          <a:prstGeom prst="flowChartProcess">
            <a:avLst/>
          </a:prstGeom>
          <a:solidFill>
            <a:srgbClr val="D08DA3"/>
          </a:solidFill>
          <a:ln>
            <a:solidFill>
              <a:srgbClr val="D08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Normal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3727EF36-1E6F-439F-A876-EE9E348CF30F}"/>
              </a:ext>
            </a:extLst>
          </p:cNvPr>
          <p:cNvSpPr/>
          <p:nvPr/>
        </p:nvSpPr>
        <p:spPr>
          <a:xfrm>
            <a:off x="2407550" y="3575176"/>
            <a:ext cx="976895" cy="498519"/>
          </a:xfrm>
          <a:prstGeom prst="flowChartProcess">
            <a:avLst/>
          </a:prstGeom>
          <a:solidFill>
            <a:srgbClr val="D08DA3"/>
          </a:solidFill>
          <a:ln>
            <a:solidFill>
              <a:srgbClr val="D08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1</a:t>
            </a:r>
          </a:p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(BSW)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5AD86C5C-6B9E-4794-A958-11BD6978023C}"/>
              </a:ext>
            </a:extLst>
          </p:cNvPr>
          <p:cNvSpPr/>
          <p:nvPr/>
        </p:nvSpPr>
        <p:spPr>
          <a:xfrm>
            <a:off x="3605502" y="3576819"/>
            <a:ext cx="988085" cy="498519"/>
          </a:xfrm>
          <a:prstGeom prst="flowChartProcess">
            <a:avLst/>
          </a:prstGeom>
          <a:solidFill>
            <a:srgbClr val="D08DA3"/>
          </a:solidFill>
          <a:ln>
            <a:solidFill>
              <a:srgbClr val="D08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8</a:t>
            </a:r>
          </a:p>
          <a:p>
            <a:pPr algn="ctr"/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(Hydrate)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BB48D021-C86E-462C-9949-275F509B6EB5}"/>
              </a:ext>
            </a:extLst>
          </p:cNvPr>
          <p:cNvSpPr/>
          <p:nvPr/>
        </p:nvSpPr>
        <p:spPr>
          <a:xfrm>
            <a:off x="2383688" y="4377721"/>
            <a:ext cx="104400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 모형</a:t>
            </a: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2A75C8E2-74AF-4FD4-A3F7-340A87272434}"/>
              </a:ext>
            </a:extLst>
          </p:cNvPr>
          <p:cNvSpPr/>
          <p:nvPr/>
        </p:nvSpPr>
        <p:spPr>
          <a:xfrm>
            <a:off x="3605502" y="4380644"/>
            <a:ext cx="1044000" cy="4985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 모형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ECCE3D26-FFB5-411D-9858-04F1E2ADABBE}"/>
              </a:ext>
            </a:extLst>
          </p:cNvPr>
          <p:cNvSpPr/>
          <p:nvPr/>
        </p:nvSpPr>
        <p:spPr>
          <a:xfrm>
            <a:off x="2756849" y="4113707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3AEA0F13-0A58-4596-B09D-0CBF57C928C9}"/>
              </a:ext>
            </a:extLst>
          </p:cNvPr>
          <p:cNvSpPr/>
          <p:nvPr/>
        </p:nvSpPr>
        <p:spPr>
          <a:xfrm>
            <a:off x="3960396" y="4113706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C253E5D-829B-4A4B-B9B8-86637C1F544F}"/>
              </a:ext>
            </a:extLst>
          </p:cNvPr>
          <p:cNvSpPr/>
          <p:nvPr/>
        </p:nvSpPr>
        <p:spPr>
          <a:xfrm>
            <a:off x="2756849" y="4933984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6AA49BC-1E8D-4FA7-B4B1-7358FC12217A}"/>
              </a:ext>
            </a:extLst>
          </p:cNvPr>
          <p:cNvSpPr/>
          <p:nvPr/>
        </p:nvSpPr>
        <p:spPr>
          <a:xfrm>
            <a:off x="3960396" y="4933983"/>
            <a:ext cx="278296" cy="224683"/>
          </a:xfrm>
          <a:prstGeom prst="downArrow">
            <a:avLst/>
          </a:prstGeom>
          <a:solidFill>
            <a:srgbClr val="01427A"/>
          </a:solidFill>
          <a:ln>
            <a:solidFill>
              <a:srgbClr val="014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1CAAB981-C096-42A8-9508-AD413B8DA4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b="65633"/>
          <a:stretch/>
        </p:blipFill>
        <p:spPr>
          <a:xfrm>
            <a:off x="2074039" y="5194861"/>
            <a:ext cx="1440972" cy="49521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id="{A8DE73F1-043E-4C83-9D50-132240E273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b="65633"/>
          <a:stretch/>
        </p:blipFill>
        <p:spPr>
          <a:xfrm>
            <a:off x="3518206" y="5194861"/>
            <a:ext cx="1440972" cy="49521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F21F540-2861-4AD1-8FC9-47BDBF805540}"/>
              </a:ext>
            </a:extLst>
          </p:cNvPr>
          <p:cNvSpPr txBox="1"/>
          <p:nvPr/>
        </p:nvSpPr>
        <p:spPr>
          <a:xfrm>
            <a:off x="8581468" y="3136994"/>
            <a:ext cx="14366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1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차 모형 구조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31DF45-7525-4B85-A2E4-3F86695A9DB2}"/>
              </a:ext>
            </a:extLst>
          </p:cNvPr>
          <p:cNvSpPr txBox="1"/>
          <p:nvPr/>
        </p:nvSpPr>
        <p:spPr>
          <a:xfrm>
            <a:off x="8539431" y="5873011"/>
            <a:ext cx="15151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2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Pretendard" panose="02000503000000020004" pitchFamily="50" charset="-127"/>
              </a:rPr>
              <a:t>차 모형 구조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6EDCE42-AF89-4F70-A7DF-7F9DECED7E6C}"/>
              </a:ext>
            </a:extLst>
          </p:cNvPr>
          <p:cNvCxnSpPr>
            <a:stCxn id="13" idx="3"/>
          </p:cNvCxnSpPr>
          <p:nvPr/>
        </p:nvCxnSpPr>
        <p:spPr>
          <a:xfrm flipV="1">
            <a:off x="3859982" y="2811989"/>
            <a:ext cx="269984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96DE3E0-F663-4759-B066-2F2CAF2D0331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649502" y="4629904"/>
            <a:ext cx="275196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93B5B9C3-FF62-4E04-B451-B8B2082C1B20}"/>
              </a:ext>
            </a:extLst>
          </p:cNvPr>
          <p:cNvSpPr/>
          <p:nvPr/>
        </p:nvSpPr>
        <p:spPr>
          <a:xfrm>
            <a:off x="6653358" y="2233483"/>
            <a:ext cx="1480930" cy="77783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 모형 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자료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전처리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B78C9E49-30B1-4FD5-A189-BA9AA313D330}"/>
              </a:ext>
            </a:extLst>
          </p:cNvPr>
          <p:cNvSpPr/>
          <p:nvPr/>
        </p:nvSpPr>
        <p:spPr>
          <a:xfrm>
            <a:off x="8559309" y="2229095"/>
            <a:ext cx="1480930" cy="77783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통계적 특성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추출</a:t>
            </a:r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C51F72B2-EEA3-4DA2-AE44-B1CC09E79F2A}"/>
              </a:ext>
            </a:extLst>
          </p:cNvPr>
          <p:cNvSpPr/>
          <p:nvPr/>
        </p:nvSpPr>
        <p:spPr>
          <a:xfrm>
            <a:off x="10474171" y="2229095"/>
            <a:ext cx="1480930" cy="77783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무작위숲</a:t>
            </a: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47619A79-131D-4F9B-8823-7B07695DEC08}"/>
              </a:ext>
            </a:extLst>
          </p:cNvPr>
          <p:cNvSpPr/>
          <p:nvPr/>
        </p:nvSpPr>
        <p:spPr>
          <a:xfrm rot="16200000">
            <a:off x="8203195" y="2401044"/>
            <a:ext cx="278296" cy="4339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AE11D63D-2A11-435E-991D-CF97A26D0746}"/>
              </a:ext>
            </a:extLst>
          </p:cNvPr>
          <p:cNvSpPr/>
          <p:nvPr/>
        </p:nvSpPr>
        <p:spPr>
          <a:xfrm rot="16200000">
            <a:off x="10118057" y="2401044"/>
            <a:ext cx="278296" cy="4339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7B81E02C-AD97-4D03-9037-31A389FB7A90}"/>
              </a:ext>
            </a:extLst>
          </p:cNvPr>
          <p:cNvSpPr/>
          <p:nvPr/>
        </p:nvSpPr>
        <p:spPr>
          <a:xfrm>
            <a:off x="7636698" y="3782845"/>
            <a:ext cx="1480930" cy="77783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차모형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자료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전처리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6497BE11-DF2D-4199-ADD7-9DCD4243E117}"/>
              </a:ext>
            </a:extLst>
          </p:cNvPr>
          <p:cNvSpPr/>
          <p:nvPr/>
        </p:nvSpPr>
        <p:spPr>
          <a:xfrm>
            <a:off x="9542649" y="3778457"/>
            <a:ext cx="1480930" cy="77783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오토인코더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학습 및 시험</a:t>
            </a:r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5E71C1C2-5928-4C51-888E-DA110147EA38}"/>
              </a:ext>
            </a:extLst>
          </p:cNvPr>
          <p:cNvSpPr/>
          <p:nvPr/>
        </p:nvSpPr>
        <p:spPr>
          <a:xfrm>
            <a:off x="7636698" y="4960504"/>
            <a:ext cx="1480930" cy="77783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분류기 학습</a:t>
            </a:r>
            <a:b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</a:b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자료 선별</a:t>
            </a:r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AA50A6D9-D004-4782-9869-099F775E7467}"/>
              </a:ext>
            </a:extLst>
          </p:cNvPr>
          <p:cNvSpPr/>
          <p:nvPr/>
        </p:nvSpPr>
        <p:spPr>
          <a:xfrm rot="16200000">
            <a:off x="9186535" y="3950406"/>
            <a:ext cx="278296" cy="4339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D0BA8ECC-F9E4-4A40-9A82-E7A7D40A7763}"/>
              </a:ext>
            </a:extLst>
          </p:cNvPr>
          <p:cNvSpPr/>
          <p:nvPr/>
        </p:nvSpPr>
        <p:spPr>
          <a:xfrm rot="2700000">
            <a:off x="9183614" y="4458974"/>
            <a:ext cx="278296" cy="5706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AEC41FA6-CDFE-4480-A71B-10321C351A68}"/>
              </a:ext>
            </a:extLst>
          </p:cNvPr>
          <p:cNvSpPr/>
          <p:nvPr/>
        </p:nvSpPr>
        <p:spPr>
          <a:xfrm rot="16200000">
            <a:off x="9192155" y="5132453"/>
            <a:ext cx="278296" cy="4339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0950A464-0700-43EC-92C4-914AD583CC2F}"/>
              </a:ext>
            </a:extLst>
          </p:cNvPr>
          <p:cNvSpPr/>
          <p:nvPr/>
        </p:nvSpPr>
        <p:spPr>
          <a:xfrm>
            <a:off x="9542649" y="4960504"/>
            <a:ext cx="1480930" cy="77783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분류기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학습 및 시험</a:t>
            </a: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CDB8A3E7-A8FC-45E2-8E37-778D2FF92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97650-B0C1-4BA2-9BE7-DD31271F78FB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75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3993</TotalTime>
  <Words>2074</Words>
  <Application>Microsoft Office PowerPoint</Application>
  <PresentationFormat>와이드스크린</PresentationFormat>
  <Paragraphs>417</Paragraphs>
  <Slides>37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이사만루체 Light</vt:lpstr>
      <vt:lpstr>Pretendard</vt:lpstr>
      <vt:lpstr>Wingdings</vt:lpstr>
      <vt:lpstr>이사만루체 Medium</vt:lpstr>
      <vt:lpstr>Pretendard SemiBold</vt:lpstr>
      <vt:lpstr>Arial</vt:lpstr>
      <vt:lpstr>Barlow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하밍♡땅배</dc:creator>
  <cp:lastModifiedBy>KimDoGyun</cp:lastModifiedBy>
  <cp:revision>483</cp:revision>
  <dcterms:created xsi:type="dcterms:W3CDTF">2022-05-19T14:19:47Z</dcterms:created>
  <dcterms:modified xsi:type="dcterms:W3CDTF">2023-08-17T00:33:52Z</dcterms:modified>
</cp:coreProperties>
</file>